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124" r:id="rId3"/>
    <p:sldId id="1355" r:id="rId5"/>
    <p:sldId id="1102" r:id="rId6"/>
    <p:sldId id="1104" r:id="rId7"/>
    <p:sldId id="1191" r:id="rId8"/>
    <p:sldId id="1098" r:id="rId9"/>
    <p:sldId id="1201" r:id="rId10"/>
    <p:sldId id="1429" r:id="rId11"/>
    <p:sldId id="1426" r:id="rId12"/>
    <p:sldId id="1427" r:id="rId13"/>
    <p:sldId id="1038" r:id="rId14"/>
    <p:sldId id="1039" r:id="rId15"/>
    <p:sldId id="1064" r:id="rId16"/>
    <p:sldId id="1428" r:id="rId17"/>
    <p:sldId id="1065" r:id="rId18"/>
    <p:sldId id="1066" r:id="rId19"/>
    <p:sldId id="1041" r:id="rId20"/>
    <p:sldId id="1040" r:id="rId21"/>
    <p:sldId id="1042" r:id="rId22"/>
    <p:sldId id="1043" r:id="rId23"/>
    <p:sldId id="1045" r:id="rId24"/>
    <p:sldId id="1044" r:id="rId25"/>
    <p:sldId id="1046" r:id="rId26"/>
    <p:sldId id="1047" r:id="rId27"/>
    <p:sldId id="1048" r:id="rId28"/>
    <p:sldId id="1049" r:id="rId29"/>
    <p:sldId id="1050" r:id="rId30"/>
    <p:sldId id="1051" r:id="rId31"/>
    <p:sldId id="1052" r:id="rId32"/>
    <p:sldId id="1053" r:id="rId33"/>
    <p:sldId id="1054" r:id="rId34"/>
    <p:sldId id="1055" r:id="rId35"/>
    <p:sldId id="1094" r:id="rId36"/>
    <p:sldId id="1095" r:id="rId37"/>
    <p:sldId id="1096" r:id="rId38"/>
    <p:sldId id="1056" r:id="rId39"/>
    <p:sldId id="1057" r:id="rId40"/>
    <p:sldId id="1058" r:id="rId41"/>
    <p:sldId id="1059" r:id="rId42"/>
    <p:sldId id="1060" r:id="rId43"/>
    <p:sldId id="1062" r:id="rId44"/>
    <p:sldId id="1061" r:id="rId45"/>
    <p:sldId id="1063" r:id="rId46"/>
    <p:sldId id="1067" r:id="rId47"/>
    <p:sldId id="1092" r:id="rId48"/>
    <p:sldId id="1093" r:id="rId49"/>
    <p:sldId id="1099" r:id="rId50"/>
    <p:sldId id="1100" r:id="rId51"/>
    <p:sldId id="1113" r:id="rId52"/>
    <p:sldId id="1114" r:id="rId53"/>
    <p:sldId id="1115" r:id="rId54"/>
    <p:sldId id="1424" r:id="rId55"/>
    <p:sldId id="1117" r:id="rId56"/>
    <p:sldId id="1118" r:id="rId57"/>
    <p:sldId id="1119" r:id="rId58"/>
    <p:sldId id="1120" r:id="rId59"/>
    <p:sldId id="1121" r:id="rId60"/>
    <p:sldId id="1425" r:id="rId61"/>
    <p:sldId id="1122"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zw" initials="z" lastIdx="1" clrIdx="0"/>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3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4" autoAdjust="0"/>
    <p:restoredTop sz="96279" autoAdjust="0"/>
  </p:normalViewPr>
  <p:slideViewPr>
    <p:cSldViewPr snapToGrid="0" showGuides="1">
      <p:cViewPr>
        <p:scale>
          <a:sx n="100" d="100"/>
          <a:sy n="100" d="100"/>
        </p:scale>
        <p:origin x="222" y="2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结论：当弱引用的实例被回收，那么会被加入到</a:t>
            </a:r>
            <a:r>
              <a:rPr lang="en-US" altLang="zh-CN"/>
              <a:t>queue</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PA_组合 47"/>
          <p:cNvGrpSpPr/>
          <p:nvPr userDrawn="1">
            <p:custDataLst>
              <p:tags r:id="rId3"/>
            </p:custDataLst>
          </p:nvPr>
        </p:nvGrpSpPr>
        <p:grpSpPr>
          <a:xfrm>
            <a:off x="461010" y="781050"/>
            <a:ext cx="1447800" cy="76200"/>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a:xfrm>
            <a:off x="327660" y="125095"/>
            <a:ext cx="10515600" cy="655955"/>
          </a:xfrm>
        </p:spPr>
        <p:txBody>
          <a:bodyPr anchor="b"/>
          <a:lstStyle>
            <a:lvl1pPr>
              <a:defRPr sz="4000" b="1">
                <a:solidFill>
                  <a:schemeClr val="accent1"/>
                </a:solidFill>
                <a:effectLst>
                  <a:outerShdw blurRad="38100" dist="25400" dir="5400000" algn="ctr" rotWithShape="0">
                    <a:srgbClr val="6E747A">
                      <a:alpha val="43000"/>
                    </a:srgbClr>
                  </a:outerShdw>
                </a:effectLst>
              </a:defRPr>
            </a:lvl1p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2491740"/>
            <a:ext cx="10515600" cy="1111250"/>
          </a:xfrm>
        </p:spPr>
        <p:txBody>
          <a:bodyPr anchor="b"/>
          <a:lstStyle>
            <a:lvl1pPr algn="ctr">
              <a:defRPr sz="6600">
                <a:solidFill>
                  <a:schemeClr val="tx1"/>
                </a:solidFill>
                <a:effectLst>
                  <a:outerShdw blurRad="38100" dist="19050" dir="2700000" algn="tl" rotWithShape="0">
                    <a:schemeClr val="dk1">
                      <a:alpha val="40000"/>
                    </a:schemeClr>
                  </a:outerShdw>
                </a:effectLst>
              </a:defRPr>
            </a:lvl1p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451225"/>
            <a:ext cx="10515600" cy="11112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image" Target="../media/image8.jpeg"/><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13.jpeg"/><Relationship Id="rId3" Type="http://schemas.openxmlformats.org/officeDocument/2006/relationships/tags" Target="../tags/tag5.xml"/><Relationship Id="rId2" Type="http://schemas.openxmlformats.org/officeDocument/2006/relationships/image" Target="../media/image12.png"/><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51.jpeg"/><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image" Target="../media/image8.jpeg"/><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13.jpeg"/><Relationship Id="rId3" Type="http://schemas.openxmlformats.org/officeDocument/2006/relationships/tags" Target="../tags/tag16.xml"/><Relationship Id="rId2" Type="http://schemas.openxmlformats.org/officeDocument/2006/relationships/image" Target="../media/image12.png"/><Relationship Id="rId1" Type="http://schemas.openxmlformats.org/officeDocument/2006/relationships/tags" Target="../tags/tag15.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51.jpeg"/><Relationship Id="rId2" Type="http://schemas.openxmlformats.org/officeDocument/2006/relationships/image" Target="../media/image53.png"/><Relationship Id="rId1" Type="http://schemas.openxmlformats.org/officeDocument/2006/relationships/image" Target="../media/image52.png"/></Relationships>
</file>

<file path=ppt/slides/_rels/slide54.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 Id="rId3" Type="http://schemas.openxmlformats.org/officeDocument/2006/relationships/image" Target="../media/image55.jpeg"/><Relationship Id="rId2" Type="http://schemas.openxmlformats.org/officeDocument/2006/relationships/image" Target="../media/image54.jpeg"/><Relationship Id="rId15" Type="http://schemas.openxmlformats.org/officeDocument/2006/relationships/notesSlide" Target="../notesSlides/notesSlide8.xml"/><Relationship Id="rId14" Type="http://schemas.openxmlformats.org/officeDocument/2006/relationships/slideLayout" Target="../slideLayouts/slideLayout7.xml"/><Relationship Id="rId13" Type="http://schemas.openxmlformats.org/officeDocument/2006/relationships/image" Target="../media/image65.png"/><Relationship Id="rId12" Type="http://schemas.openxmlformats.org/officeDocument/2006/relationships/image" Target="../media/image64.png"/><Relationship Id="rId11" Type="http://schemas.openxmlformats.org/officeDocument/2006/relationships/image" Target="../media/image63.png"/><Relationship Id="rId10" Type="http://schemas.openxmlformats.org/officeDocument/2006/relationships/image" Target="../media/image62.png"/><Relationship Id="rId1" Type="http://schemas.openxmlformats.org/officeDocument/2006/relationships/image" Target="../media/image51.jpe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0.png"/><Relationship Id="rId1" Type="http://schemas.openxmlformats.org/officeDocument/2006/relationships/image" Target="../media/image5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13.jpeg"/><Relationship Id="rId3" Type="http://schemas.openxmlformats.org/officeDocument/2006/relationships/tags" Target="../tags/tag19.xml"/><Relationship Id="rId2" Type="http://schemas.openxmlformats.org/officeDocument/2006/relationships/image" Target="../media/image12.png"/><Relationship Id="rId1" Type="http://schemas.openxmlformats.org/officeDocument/2006/relationships/tags" Target="../tags/tag18.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notesSlide" Target="../notesSlides/notesSlide11.xml"/><Relationship Id="rId1" Type="http://schemas.openxmlformats.org/officeDocument/2006/relationships/image" Target="../media/image5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tags" Target="../tags/tag7.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tags" Target="../tags/tag9.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原理解析</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endParaRPr lang="en-US" altLang="zh-CN"/>
          </a:p>
        </p:txBody>
      </p:sp>
      <p:pic>
        <p:nvPicPr>
          <p:cNvPr id="3" name="图片 2" descr="]D2EA8)21P874~R0U)$FVCK"/>
          <p:cNvPicPr>
            <a:picLocks noChangeAspect="1"/>
          </p:cNvPicPr>
          <p:nvPr/>
        </p:nvPicPr>
        <p:blipFill>
          <a:blip r:embed="rId1"/>
          <a:stretch>
            <a:fillRect/>
          </a:stretch>
        </p:blipFill>
        <p:spPr>
          <a:xfrm>
            <a:off x="241935" y="125730"/>
            <a:ext cx="11224895" cy="7164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什么是</a:t>
            </a:r>
            <a:r>
              <a:rPr lang="en-US" altLang="zh-CN"/>
              <a:t>LeakCanary</a:t>
            </a:r>
            <a:endParaRPr lang="en-US" altLang="zh-CN"/>
          </a:p>
        </p:txBody>
      </p:sp>
      <p:sp>
        <p:nvSpPr>
          <p:cNvPr id="3" name="文本框 2"/>
          <p:cNvSpPr txBox="1"/>
          <p:nvPr/>
        </p:nvSpPr>
        <p:spPr>
          <a:xfrm>
            <a:off x="4826000" y="3244850"/>
            <a:ext cx="2540000" cy="368300"/>
          </a:xfrm>
          <a:prstGeom prst="rect">
            <a:avLst/>
          </a:prstGeom>
          <a:noFill/>
        </p:spPr>
        <p:txBody>
          <a:bodyPr wrap="square" rtlCol="0" anchor="t">
            <a:spAutoFit/>
          </a:bodyPr>
          <a:p>
            <a:r>
              <a:rPr lang="zh-CN" altLang="en-US"/>
              <a:t> </a:t>
            </a:r>
            <a:endParaRPr lang="zh-CN" altLang="en-US"/>
          </a:p>
        </p:txBody>
      </p:sp>
      <p:sp>
        <p:nvSpPr>
          <p:cNvPr id="4" name="文本框 3"/>
          <p:cNvSpPr txBox="1"/>
          <p:nvPr/>
        </p:nvSpPr>
        <p:spPr>
          <a:xfrm>
            <a:off x="4826000" y="3244850"/>
            <a:ext cx="2540000" cy="368300"/>
          </a:xfrm>
          <a:prstGeom prst="rect">
            <a:avLst/>
          </a:prstGeom>
          <a:noFill/>
        </p:spPr>
        <p:txBody>
          <a:bodyPr wrap="square" rtlCol="0" anchor="t">
            <a:spAutoFit/>
          </a:bodyPr>
          <a:p>
            <a:r>
              <a:rPr lang="zh-CN" altLang="en-US"/>
              <a:t> </a:t>
            </a:r>
            <a:endParaRPr lang="zh-CN" altLang="en-US"/>
          </a:p>
        </p:txBody>
      </p:sp>
      <p:sp>
        <p:nvSpPr>
          <p:cNvPr id="5" name="文本框 4"/>
          <p:cNvSpPr txBox="1"/>
          <p:nvPr/>
        </p:nvSpPr>
        <p:spPr>
          <a:xfrm>
            <a:off x="425450" y="1188085"/>
            <a:ext cx="7759700" cy="1568450"/>
          </a:xfrm>
          <a:prstGeom prst="rect">
            <a:avLst/>
          </a:prstGeom>
          <a:noFill/>
        </p:spPr>
        <p:txBody>
          <a:bodyPr wrap="square" rtlCol="0" anchor="t">
            <a:spAutoFit/>
          </a:bodyPr>
          <a:p>
            <a:r>
              <a:rPr lang="zh-CN" altLang="en-US"/>
              <a:t>一、 什么是LeakCanary</a:t>
            </a:r>
            <a:endParaRPr lang="zh-CN" altLang="en-US"/>
          </a:p>
          <a:p>
            <a:r>
              <a:rPr lang="zh-CN" altLang="en-US"/>
              <a:t>LeakCanary 是大名鼎鼎的 square 公司开源的</a:t>
            </a:r>
            <a:r>
              <a:rPr lang="zh-CN" altLang="en-US" sz="2400">
                <a:solidFill>
                  <a:schemeClr val="accent1"/>
                </a:solidFill>
                <a:effectLst>
                  <a:outerShdw blurRad="38100" dist="25400" dir="5400000" algn="ctr" rotWithShape="0">
                    <a:srgbClr val="6E747A">
                      <a:alpha val="43000"/>
                    </a:srgbClr>
                  </a:outerShdw>
                </a:effectLst>
              </a:rPr>
              <a:t>内存泄漏</a:t>
            </a:r>
            <a:r>
              <a:rPr lang="zh-CN" altLang="en-US"/>
              <a:t>检测工具。目前上大部分App在开发测试阶段都会接入此工具用于检测潜在的内存泄漏问题，做的好一点的可能会搭建一个服务器用于保存各个设备上的内存泄漏问题再集中处理。</a:t>
            </a:r>
            <a:endParaRPr lang="zh-CN" altLang="en-US"/>
          </a:p>
        </p:txBody>
      </p:sp>
      <p:sp>
        <p:nvSpPr>
          <p:cNvPr id="6" name="文本框 5"/>
          <p:cNvSpPr txBox="1"/>
          <p:nvPr/>
        </p:nvSpPr>
        <p:spPr>
          <a:xfrm>
            <a:off x="327660" y="3613150"/>
            <a:ext cx="7759065" cy="2953385"/>
          </a:xfrm>
          <a:prstGeom prst="rect">
            <a:avLst/>
          </a:prstGeom>
          <a:noFill/>
        </p:spPr>
        <p:txBody>
          <a:bodyPr wrap="square" rtlCol="0" anchor="t">
            <a:spAutoFit/>
          </a:bodyPr>
          <a:p>
            <a:r>
              <a:rPr lang="zh-CN" altLang="en-US"/>
              <a:t>什么叫内存泄漏？内存溢出？</a:t>
            </a:r>
            <a:endParaRPr lang="zh-CN" altLang="en-US"/>
          </a:p>
          <a:p>
            <a:r>
              <a:rPr lang="zh-CN" altLang="en-US"/>
              <a:t>内存溢出(out of memory)：是指程序在申请内存时，没有足够的内存空间供其使用，出现out of memory；比如申请了一个integer,但给它存了long才能存下的数，那就是内存溢出。</a:t>
            </a:r>
            <a:endParaRPr lang="zh-CN" altLang="en-US"/>
          </a:p>
          <a:p>
            <a:endParaRPr lang="zh-CN" altLang="en-US"/>
          </a:p>
          <a:p>
            <a:r>
              <a:rPr lang="zh-CN" altLang="en-US"/>
              <a:t>内存泄漏(memory leak)：是指程序在申请内存后，无法释放已申请的内存空间，一次内存泄露危害可以忽略，但内存泄露堆积后果很严重，无论多少内存,迟早会被占光。</a:t>
            </a:r>
            <a:endParaRPr lang="zh-CN" altLang="en-US"/>
          </a:p>
          <a:p>
            <a:endParaRPr lang="zh-CN" altLang="en-US"/>
          </a:p>
          <a:p>
            <a:r>
              <a:rPr lang="zh-CN" altLang="en-US" sz="2400">
                <a:solidFill>
                  <a:srgbClr val="FF0000"/>
                </a:solidFill>
              </a:rPr>
              <a:t>memory leak会最终会导致out of memory！</a:t>
            </a:r>
            <a:endParaRPr lang="zh-CN" altLang="en-US" sz="24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使用</a:t>
            </a:r>
            <a:endParaRPr lang="zh-CN" altLang="en-US"/>
          </a:p>
        </p:txBody>
      </p:sp>
      <p:pic>
        <p:nvPicPr>
          <p:cNvPr id="3" name="图片 2" descr="XX4K3()BK5P6`MB52]@])6U"/>
          <p:cNvPicPr>
            <a:picLocks noChangeAspect="1"/>
          </p:cNvPicPr>
          <p:nvPr>
            <p:custDataLst>
              <p:tags r:id="rId1"/>
            </p:custDataLst>
          </p:nvPr>
        </p:nvPicPr>
        <p:blipFill>
          <a:blip r:embed="rId2"/>
          <a:stretch>
            <a:fillRect/>
          </a:stretch>
        </p:blipFill>
        <p:spPr>
          <a:xfrm>
            <a:off x="210820" y="1104900"/>
            <a:ext cx="11412220" cy="16643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现象</a:t>
            </a:r>
            <a:endParaRPr lang="zh-CN" altLang="en-US"/>
          </a:p>
        </p:txBody>
      </p:sp>
      <p:pic>
        <p:nvPicPr>
          <p:cNvPr id="3" name="图片 2" descr="4RY2)ITEZ4`VNQ~X}2$%%3E"/>
          <p:cNvPicPr>
            <a:picLocks noChangeAspect="1"/>
          </p:cNvPicPr>
          <p:nvPr/>
        </p:nvPicPr>
        <p:blipFill>
          <a:blip r:embed="rId1"/>
          <a:stretch>
            <a:fillRect/>
          </a:stretch>
        </p:blipFill>
        <p:spPr>
          <a:xfrm>
            <a:off x="452120" y="-1474470"/>
            <a:ext cx="5240655" cy="82276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Shallow Heap</a:t>
            </a:r>
            <a:r>
              <a:rPr lang="zh-CN" altLang="en-US"/>
              <a:t>和</a:t>
            </a:r>
            <a:r>
              <a:rPr lang="en-US" altLang="zh-CN"/>
              <a:t>Retained Heap</a:t>
            </a:r>
            <a:endParaRPr lang="en-US" altLang="zh-CN"/>
          </a:p>
        </p:txBody>
      </p:sp>
      <p:pic>
        <p:nvPicPr>
          <p:cNvPr id="3" name="图片 2" descr="CWQGBSK}PNBMX0KL3A`A2BE"/>
          <p:cNvPicPr>
            <a:picLocks noChangeAspect="1"/>
          </p:cNvPicPr>
          <p:nvPr>
            <p:custDataLst>
              <p:tags r:id="rId1"/>
            </p:custDataLst>
          </p:nvPr>
        </p:nvPicPr>
        <p:blipFill>
          <a:blip r:embed="rId2"/>
          <a:stretch>
            <a:fillRect/>
          </a:stretch>
        </p:blipFill>
        <p:spPr>
          <a:xfrm>
            <a:off x="611505" y="1182370"/>
            <a:ext cx="7351395" cy="50653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现象</a:t>
            </a:r>
            <a:endParaRPr lang="zh-CN" altLang="en-US"/>
          </a:p>
        </p:txBody>
      </p:sp>
      <p:pic>
        <p:nvPicPr>
          <p:cNvPr id="3" name="图片 2" descr="39`$F}F1{J566RQ9{S$2`FB"/>
          <p:cNvPicPr>
            <a:picLocks noChangeAspect="1"/>
          </p:cNvPicPr>
          <p:nvPr/>
        </p:nvPicPr>
        <p:blipFill>
          <a:blip r:embed="rId1"/>
          <a:stretch>
            <a:fillRect/>
          </a:stretch>
        </p:blipFill>
        <p:spPr>
          <a:xfrm>
            <a:off x="514350" y="952500"/>
            <a:ext cx="11726545" cy="53873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现象</a:t>
            </a:r>
            <a:endParaRPr lang="zh-CN" altLang="en-US"/>
          </a:p>
        </p:txBody>
      </p:sp>
      <p:pic>
        <p:nvPicPr>
          <p:cNvPr id="3" name="图片 2" descr="(S6M1](EG58`7]I%S5[0H_S"/>
          <p:cNvPicPr>
            <a:picLocks noChangeAspect="1"/>
          </p:cNvPicPr>
          <p:nvPr/>
        </p:nvPicPr>
        <p:blipFill>
          <a:blip r:embed="rId1"/>
          <a:stretch>
            <a:fillRect/>
          </a:stretch>
        </p:blipFill>
        <p:spPr>
          <a:xfrm>
            <a:off x="327660" y="1166495"/>
            <a:ext cx="15930880" cy="32454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原理分析</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7660" y="125095"/>
            <a:ext cx="10515600" cy="655955"/>
          </a:xfrm>
        </p:spPr>
        <p:txBody>
          <a:bodyPr>
            <a:normAutofit fontScale="90000"/>
          </a:bodyPr>
          <a:p>
            <a:r>
              <a:rPr lang="en-US" altLang="zh-CN"/>
              <a:t>LeakCanary</a:t>
            </a:r>
            <a:r>
              <a:rPr lang="zh-CN" altLang="en-US"/>
              <a:t>是如何安装的？</a:t>
            </a:r>
            <a:endParaRPr lang="zh-CN" altLang="en-US"/>
          </a:p>
        </p:txBody>
      </p:sp>
      <p:pic>
        <p:nvPicPr>
          <p:cNvPr id="3" name="图片 2" descr="2]RU~~R7PUYSBB10W9O5V[X"/>
          <p:cNvPicPr>
            <a:picLocks noChangeAspect="1"/>
          </p:cNvPicPr>
          <p:nvPr/>
        </p:nvPicPr>
        <p:blipFill>
          <a:blip r:embed="rId1"/>
          <a:stretch>
            <a:fillRect/>
          </a:stretch>
        </p:blipFill>
        <p:spPr>
          <a:xfrm>
            <a:off x="242570" y="1166495"/>
            <a:ext cx="7781925" cy="371475"/>
          </a:xfrm>
          <a:prstGeom prst="rect">
            <a:avLst/>
          </a:prstGeom>
        </p:spPr>
      </p:pic>
      <p:pic>
        <p:nvPicPr>
          <p:cNvPr id="4" name="图片 3" descr="BWEN`3EEN@LI0WW~TU}BU51"/>
          <p:cNvPicPr>
            <a:picLocks noChangeAspect="1"/>
          </p:cNvPicPr>
          <p:nvPr/>
        </p:nvPicPr>
        <p:blipFill>
          <a:blip r:embed="rId2"/>
          <a:stretch>
            <a:fillRect/>
          </a:stretch>
        </p:blipFill>
        <p:spPr>
          <a:xfrm>
            <a:off x="327660" y="1795145"/>
            <a:ext cx="8429625" cy="54006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EU__~VJ0HD1UX{7SUQ[23$L"/>
          <p:cNvPicPr>
            <a:picLocks noChangeAspect="1"/>
          </p:cNvPicPr>
          <p:nvPr/>
        </p:nvPicPr>
        <p:blipFill>
          <a:blip r:embed="rId1"/>
          <a:stretch>
            <a:fillRect/>
          </a:stretch>
        </p:blipFill>
        <p:spPr>
          <a:xfrm>
            <a:off x="394970" y="1295400"/>
            <a:ext cx="8220075" cy="3848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55573" y="-1219283"/>
            <a:ext cx="6597723" cy="1219284"/>
          </a:xfrm>
        </p:spPr>
        <p:txBody>
          <a:bodyPr/>
          <a:lstStyle/>
          <a:p>
            <a:r>
              <a:rPr kumimoji="1" lang="en-US" altLang="zh-CN" dirty="0">
                <a:solidFill>
                  <a:schemeClr val="bg1"/>
                </a:solidFill>
              </a:rPr>
              <a:t>   </a:t>
            </a:r>
            <a:r>
              <a:rPr kumimoji="1" lang="zh-CN" altLang="en-US" dirty="0">
                <a:solidFill>
                  <a:schemeClr val="bg1"/>
                </a:solidFill>
              </a:rPr>
              <a:t>享学讲师团队</a:t>
            </a:r>
            <a:endParaRPr kumimoji="1" lang="zh-CN" altLang="en-US" dirty="0">
              <a:solidFill>
                <a:schemeClr val="bg1"/>
              </a:solidFill>
            </a:endParaRPr>
          </a:p>
        </p:txBody>
      </p:sp>
      <p:sp>
        <p:nvSpPr>
          <p:cNvPr id="5" name="文本框 1"/>
          <p:cNvSpPr txBox="1"/>
          <p:nvPr/>
        </p:nvSpPr>
        <p:spPr>
          <a:xfrm>
            <a:off x="239349" y="3717033"/>
            <a:ext cx="1440160" cy="1318314"/>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rPr>
              <a:t>Alvin</a:t>
            </a:r>
            <a:r>
              <a:rPr lang="zh-CN" altLang="en-US" sz="1500" b="1" dirty="0">
                <a:latin typeface="微软雅黑" panose="020B0503020204020204" charset="-122"/>
                <a:ea typeface="微软雅黑" panose="020B0503020204020204" charset="-122"/>
                <a:cs typeface="微软雅黑" panose="020B0503020204020204" charset="-122"/>
              </a:rPr>
              <a:t>老师</a:t>
            </a:r>
            <a:endParaRPr lang="en-US" altLang="zh-CN" sz="1500" b="1"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曾就职于三星、</a:t>
            </a:r>
            <a:endParaRPr lang="zh-CN" altLang="en-US" sz="1500" dirty="0">
              <a:solidFill>
                <a:schemeClr val="tx1">
                  <a:lumMod val="75000"/>
                </a:schemeClr>
              </a:solidFill>
              <a:latin typeface="微软雅黑" panose="020B0503020204020204" charset="-122"/>
              <a:ea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小米，项目经理</a:t>
            </a:r>
            <a:endParaRPr lang="zh-CN" altLang="en-US" sz="1500" dirty="0">
              <a:solidFill>
                <a:schemeClr val="tx1">
                  <a:lumMod val="75000"/>
                </a:schemeClr>
              </a:solidFill>
              <a:latin typeface="微软雅黑" panose="020B0503020204020204" charset="-122"/>
              <a:ea typeface="微软雅黑" panose="020B0503020204020204" charset="-122"/>
            </a:endParaRPr>
          </a:p>
        </p:txBody>
      </p:sp>
      <p:sp>
        <p:nvSpPr>
          <p:cNvPr id="7" name="文本框 5"/>
          <p:cNvSpPr txBox="1"/>
          <p:nvPr/>
        </p:nvSpPr>
        <p:spPr>
          <a:xfrm>
            <a:off x="5469890" y="3525011"/>
            <a:ext cx="1116635"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Zero</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前阿里</a:t>
            </a:r>
            <a:r>
              <a:rPr lang="en-US" altLang="zh-CN" sz="1500" dirty="0">
                <a:latin typeface="微软雅黑" panose="020B0503020204020204" charset="-122"/>
                <a:ea typeface="微软雅黑" panose="020B0503020204020204" charset="-122"/>
              </a:rPr>
              <a:t>P7</a:t>
            </a:r>
            <a:r>
              <a:rPr lang="zh-CN" altLang="en-US" sz="1500" dirty="0">
                <a:latin typeface="微软雅黑" panose="020B0503020204020204" charset="-122"/>
                <a:ea typeface="微软雅黑" panose="020B0503020204020204" charset="-122"/>
              </a:rPr>
              <a:t>移动架构师，</a:t>
            </a:r>
            <a:endParaRPr lang="zh-CN" altLang="en-US"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曾就职于</a:t>
            </a:r>
            <a:r>
              <a:rPr lang="en-US" altLang="zh-CN" sz="1500" dirty="0">
                <a:latin typeface="微软雅黑" panose="020B0503020204020204" charset="-122"/>
                <a:ea typeface="微软雅黑" panose="020B0503020204020204" charset="-122"/>
              </a:rPr>
              <a:t>Nubia</a:t>
            </a:r>
            <a:r>
              <a:rPr lang="zh-CN" altLang="en-US" sz="1500" dirty="0">
                <a:latin typeface="微软雅黑" panose="020B0503020204020204" charset="-122"/>
                <a:ea typeface="微软雅黑" panose="020B0503020204020204" charset="-122"/>
              </a:rPr>
              <a:t>等一线互联网公司。</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8" name="文本框 4"/>
          <p:cNvSpPr txBox="1"/>
          <p:nvPr/>
        </p:nvSpPr>
        <p:spPr>
          <a:xfrm>
            <a:off x="3741698" y="3621022"/>
            <a:ext cx="1178669"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Allen</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国防科大研究生毕业， </a:t>
            </a:r>
            <a:endParaRPr lang="zh-CN" altLang="en-US" sz="15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全球首批</a:t>
            </a:r>
            <a:r>
              <a:rPr lang="en-US" altLang="zh-CN" sz="1500" dirty="0">
                <a:latin typeface="微软雅黑" panose="020B0503020204020204" charset="-122"/>
                <a:ea typeface="微软雅黑" panose="020B0503020204020204" charset="-122"/>
                <a:cs typeface="微软雅黑" panose="020B0503020204020204" charset="-122"/>
              </a:rPr>
              <a:t>Android</a:t>
            </a:r>
            <a:r>
              <a:rPr lang="zh-CN" altLang="en-US" sz="1500" dirty="0">
                <a:latin typeface="微软雅黑" panose="020B0503020204020204" charset="-122"/>
                <a:ea typeface="微软雅黑" panose="020B0503020204020204" charset="-122"/>
                <a:cs typeface="微软雅黑" panose="020B0503020204020204" charset="-122"/>
              </a:rPr>
              <a:t>开发者</a:t>
            </a:r>
            <a:r>
              <a:rPr lang="en-US" altLang="zh-CN" sz="1500" dirty="0">
                <a:latin typeface="微软雅黑" panose="020B0503020204020204" charset="-122"/>
                <a:ea typeface="微软雅黑" panose="020B0503020204020204" charset="-122"/>
                <a:cs typeface="微软雅黑" panose="020B0503020204020204" charset="-122"/>
              </a:rPr>
              <a:t>,</a:t>
            </a:r>
            <a:r>
              <a:rPr lang="zh-CN" altLang="en-US" sz="1500" dirty="0">
                <a:latin typeface="微软雅黑" panose="020B0503020204020204" charset="-122"/>
                <a:ea typeface="微软雅黑" panose="020B0503020204020204" charset="-122"/>
                <a:cs typeface="微软雅黑" panose="020B0503020204020204" charset="-122"/>
              </a:rPr>
              <a:t>中国联通移动架构师</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9" name="文本框 5"/>
          <p:cNvSpPr txBox="1"/>
          <p:nvPr/>
        </p:nvSpPr>
        <p:spPr>
          <a:xfrm>
            <a:off x="7102072" y="3525011"/>
            <a:ext cx="1179692" cy="1793187"/>
          </a:xfrm>
          <a:prstGeom prst="rect">
            <a:avLst/>
          </a:prstGeom>
          <a:noFill/>
        </p:spPr>
        <p:txBody>
          <a:bodyPr wrap="square" lIns="100083" tIns="50040" rIns="100083" bIns="50040" rtlCol="0" anchor="t">
            <a:spAutoFit/>
          </a:bodyPr>
          <a:lstStyle/>
          <a:p>
            <a:pPr algn="ctr">
              <a:lnSpc>
                <a:spcPct val="150000"/>
              </a:lnSpc>
            </a:pPr>
            <a:r>
              <a:rPr lang="en-US" altLang="zh-CN" sz="1505" b="1" dirty="0">
                <a:solidFill>
                  <a:schemeClr val="tx1">
                    <a:lumMod val="75000"/>
                    <a:lumOff val="25000"/>
                  </a:schemeClr>
                </a:solidFill>
                <a:latin typeface="微软雅黑" panose="020B0503020204020204" charset="-122"/>
                <a:ea typeface="微软雅黑" panose="020B0503020204020204" charset="-122"/>
                <a:sym typeface="+mn-ea"/>
              </a:rPr>
              <a:t>Lance</a:t>
            </a:r>
            <a:r>
              <a:rPr lang="zh-CN" altLang="en-US" sz="1505" b="1" dirty="0">
                <a:solidFill>
                  <a:schemeClr val="tx1">
                    <a:lumMod val="75000"/>
                    <a:lumOff val="25000"/>
                  </a:schemeClr>
                </a:solidFill>
                <a:latin typeface="微软雅黑" panose="020B0503020204020204" charset="-122"/>
                <a:ea typeface="微软雅黑" panose="020B0503020204020204" charset="-122"/>
                <a:sym typeface="+mn-ea"/>
              </a:rPr>
              <a:t>老师</a:t>
            </a:r>
            <a:endParaRPr lang="en-US" altLang="zh-CN" sz="1505" b="1" dirty="0">
              <a:solidFill>
                <a:schemeClr val="tx1">
                  <a:lumMod val="75000"/>
                  <a:lumOff val="25000"/>
                </a:schemeClr>
              </a:solidFill>
              <a:latin typeface="微软雅黑" panose="020B0503020204020204" charset="-122"/>
              <a:ea typeface="微软雅黑" panose="020B0503020204020204" charset="-122"/>
              <a:sym typeface="+mn-ea"/>
            </a:endParaRPr>
          </a:p>
          <a:p>
            <a:pPr algn="ctr">
              <a:lnSpc>
                <a:spcPct val="150000"/>
              </a:lnSpc>
            </a:pPr>
            <a:r>
              <a:rPr lang="zh-CN" altLang="en-US" sz="1500" dirty="0">
                <a:latin typeface="微软雅黑" panose="020B0503020204020204" charset="-122"/>
                <a:ea typeface="微软雅黑" panose="020B0503020204020204" charset="-122"/>
              </a:rPr>
              <a:t>某游戏公司主程，</a:t>
            </a:r>
            <a:endParaRPr lang="zh-CN" altLang="en-US" sz="1500" dirty="0">
              <a:latin typeface="微软雅黑" panose="020B0503020204020204" charset="-122"/>
              <a:ea typeface="微软雅黑" panose="020B0503020204020204" charset="-122"/>
            </a:endParaRPr>
          </a:p>
          <a:p>
            <a:pPr algn="ctr">
              <a:lnSpc>
                <a:spcPct val="150000"/>
              </a:lnSpc>
            </a:pPr>
            <a:r>
              <a:rPr lang="zh-CN" altLang="en-US" sz="1500" dirty="0">
                <a:latin typeface="微软雅黑" panose="020B0503020204020204" charset="-122"/>
                <a:ea typeface="微软雅黑" panose="020B0503020204020204" charset="-122"/>
              </a:rPr>
              <a:t>前爱奇艺高程。</a:t>
            </a:r>
            <a:endParaRPr lang="zh-CN" altLang="en-US" sz="1500" dirty="0">
              <a:latin typeface="微软雅黑" panose="020B0503020204020204" charset="-122"/>
              <a:ea typeface="微软雅黑" panose="020B0503020204020204" charset="-122"/>
            </a:endParaRPr>
          </a:p>
        </p:txBody>
      </p:sp>
      <p:sp>
        <p:nvSpPr>
          <p:cNvPr id="10" name="文本框 4"/>
          <p:cNvSpPr txBox="1"/>
          <p:nvPr/>
        </p:nvSpPr>
        <p:spPr>
          <a:xfrm>
            <a:off x="1967541" y="3717032"/>
            <a:ext cx="1440160" cy="1281114"/>
          </a:xfrm>
          <a:prstGeom prst="rect">
            <a:avLst/>
          </a:prstGeom>
          <a:noFill/>
          <a:ln w="9525">
            <a:noFill/>
          </a:ln>
        </p:spPr>
        <p:txBody>
          <a:bodyPr wrap="square" lIns="108959" tIns="54480" rIns="108959" bIns="54480" anchor="t">
            <a:spAutoFit/>
          </a:bodyPr>
          <a:lstStyle/>
          <a:p>
            <a:pPr>
              <a:lnSpc>
                <a:spcPct val="130000"/>
              </a:lnSpc>
            </a:pPr>
            <a:r>
              <a:rPr lang="en-US" altLang="zh-CN" sz="1500" b="1" dirty="0">
                <a:latin typeface="微软雅黑" panose="020B0503020204020204" charset="-122"/>
                <a:ea typeface="微软雅黑" panose="020B0503020204020204" charset="-122"/>
                <a:sym typeface="等线" panose="02010600030101010101" charset="-122"/>
              </a:rPr>
              <a:t>Leo </a:t>
            </a:r>
            <a:r>
              <a:rPr lang="en-US" altLang="zh-CN" sz="1500" b="1" dirty="0" err="1">
                <a:latin typeface="微软雅黑" panose="020B0503020204020204" charset="-122"/>
                <a:ea typeface="微软雅黑" panose="020B0503020204020204" charset="-122"/>
                <a:cs typeface="微软雅黑" panose="020B0503020204020204" charset="-122"/>
                <a:sym typeface="等线" panose="02010600030101010101" charset="-122"/>
              </a:rPr>
              <a:t>老师</a:t>
            </a:r>
            <a:endParaRPr lang="en-US" altLang="zh-CN" sz="1500" b="1" dirty="0">
              <a:latin typeface="微软雅黑" panose="020B0503020204020204" charset="-122"/>
              <a:ea typeface="微软雅黑" panose="020B0503020204020204" charset="-122"/>
              <a:cs typeface="微软雅黑" panose="020B0503020204020204" charset="-122"/>
              <a:sym typeface="等线" panose="02010600030101010101" charset="-122"/>
            </a:endParaRPr>
          </a:p>
          <a:p>
            <a:pPr>
              <a:lnSpc>
                <a:spcPct val="130000"/>
              </a:lnSpc>
            </a:pPr>
            <a:r>
              <a:rPr lang="zh-CN" altLang="en-US" sz="1500" dirty="0">
                <a:latin typeface="微软雅黑" panose="020B0503020204020204" charset="-122"/>
                <a:ea typeface="微软雅黑" panose="020B0503020204020204" charset="-122"/>
                <a:sym typeface="等线" panose="02010600030101010101" charset="-122"/>
              </a:rPr>
              <a:t>某创业公司技术总监，网易特约讲师</a:t>
            </a:r>
            <a:endParaRPr lang="zh-CN" altLang="en-US" sz="1500" dirty="0">
              <a:latin typeface="微软雅黑" panose="020B0503020204020204" charset="-122"/>
              <a:ea typeface="微软雅黑" panose="020B0503020204020204" charset="-122"/>
            </a:endParaRPr>
          </a:p>
        </p:txBody>
      </p:sp>
      <p:pic>
        <p:nvPicPr>
          <p:cNvPr id="11" name="Picture 5"/>
          <p:cNvPicPr>
            <a:picLocks noChangeAspect="1" noChangeArrowheads="1"/>
          </p:cNvPicPr>
          <p:nvPr/>
        </p:nvPicPr>
        <p:blipFill>
          <a:blip r:embed="rId1" cstate="print"/>
          <a:srcRect/>
          <a:stretch>
            <a:fillRect/>
          </a:stretch>
        </p:blipFill>
        <p:spPr bwMode="auto">
          <a:xfrm>
            <a:off x="186799" y="1028734"/>
            <a:ext cx="1527872" cy="2498281"/>
          </a:xfrm>
          <a:prstGeom prst="rect">
            <a:avLst/>
          </a:prstGeom>
          <a:noFill/>
          <a:ln w="9525">
            <a:noFill/>
            <a:miter lim="800000"/>
            <a:headEnd/>
            <a:tailEnd/>
          </a:ln>
          <a:effectLst/>
        </p:spPr>
      </p:pic>
      <p:pic>
        <p:nvPicPr>
          <p:cNvPr id="13" name="Picture 7"/>
          <p:cNvPicPr>
            <a:picLocks noChangeAspect="1" noChangeArrowheads="1"/>
          </p:cNvPicPr>
          <p:nvPr/>
        </p:nvPicPr>
        <p:blipFill>
          <a:blip r:embed="rId2" cstate="print"/>
          <a:srcRect/>
          <a:stretch>
            <a:fillRect/>
          </a:stretch>
        </p:blipFill>
        <p:spPr bwMode="auto">
          <a:xfrm>
            <a:off x="3593138" y="1028733"/>
            <a:ext cx="1535956" cy="2467059"/>
          </a:xfrm>
          <a:prstGeom prst="rect">
            <a:avLst/>
          </a:prstGeom>
          <a:noFill/>
          <a:ln w="9525">
            <a:noFill/>
            <a:miter lim="800000"/>
            <a:headEnd/>
            <a:tailEnd/>
          </a:ln>
          <a:effectLst/>
        </p:spPr>
      </p:pic>
      <p:pic>
        <p:nvPicPr>
          <p:cNvPr id="14" name="Picture 8"/>
          <p:cNvPicPr>
            <a:picLocks noChangeAspect="1" noChangeArrowheads="1"/>
          </p:cNvPicPr>
          <p:nvPr/>
        </p:nvPicPr>
        <p:blipFill>
          <a:blip r:embed="rId3" cstate="print"/>
          <a:srcRect/>
          <a:stretch>
            <a:fillRect/>
          </a:stretch>
        </p:blipFill>
        <p:spPr bwMode="auto">
          <a:xfrm>
            <a:off x="5225319" y="1028734"/>
            <a:ext cx="1565349" cy="2488497"/>
          </a:xfrm>
          <a:prstGeom prst="rect">
            <a:avLst/>
          </a:prstGeom>
          <a:noFill/>
          <a:ln w="9525">
            <a:noFill/>
            <a:miter lim="800000"/>
            <a:headEnd/>
            <a:tailEnd/>
          </a:ln>
          <a:effectLst/>
        </p:spPr>
      </p:pic>
      <p:pic>
        <p:nvPicPr>
          <p:cNvPr id="15" name="Picture 9"/>
          <p:cNvPicPr>
            <a:picLocks noChangeAspect="1" noChangeArrowheads="1"/>
          </p:cNvPicPr>
          <p:nvPr/>
        </p:nvPicPr>
        <p:blipFill>
          <a:blip r:embed="rId4" cstate="print"/>
          <a:srcRect/>
          <a:stretch>
            <a:fillRect/>
          </a:stretch>
        </p:blipFill>
        <p:spPr bwMode="auto">
          <a:xfrm>
            <a:off x="6857500" y="1028733"/>
            <a:ext cx="1578316" cy="2491392"/>
          </a:xfrm>
          <a:prstGeom prst="rect">
            <a:avLst/>
          </a:prstGeom>
          <a:noFill/>
          <a:ln w="9525">
            <a:noFill/>
            <a:miter lim="800000"/>
            <a:headEnd/>
            <a:tailEnd/>
          </a:ln>
          <a:effectLst/>
        </p:spPr>
      </p:pic>
      <p:pic>
        <p:nvPicPr>
          <p:cNvPr id="16"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981" y="1028733"/>
            <a:ext cx="1660183" cy="2471824"/>
          </a:xfrm>
          <a:prstGeom prst="rect">
            <a:avLst/>
          </a:prstGeom>
        </p:spPr>
      </p:pic>
      <p:sp>
        <p:nvSpPr>
          <p:cNvPr id="18" name="文本框 5"/>
          <p:cNvSpPr txBox="1"/>
          <p:nvPr/>
        </p:nvSpPr>
        <p:spPr>
          <a:xfrm>
            <a:off x="8830263" y="3525011"/>
            <a:ext cx="1152128" cy="1618396"/>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Jett</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前东芝，东方集团资深架构师。</a:t>
            </a:r>
            <a:endParaRPr lang="zh-CN" altLang="en-US" sz="1500" dirty="0">
              <a:latin typeface="微软雅黑" panose="020B0503020204020204" charset="-122"/>
              <a:ea typeface="微软雅黑" panose="020B0503020204020204" charset="-122"/>
            </a:endParaRPr>
          </a:p>
        </p:txBody>
      </p:sp>
      <p:sp>
        <p:nvSpPr>
          <p:cNvPr id="19" name="TextBox 33"/>
          <p:cNvSpPr txBox="1"/>
          <p:nvPr/>
        </p:nvSpPr>
        <p:spPr>
          <a:xfrm>
            <a:off x="195777" y="129537"/>
            <a:ext cx="4652084" cy="1088247"/>
          </a:xfrm>
          <a:prstGeom prst="rect">
            <a:avLst/>
          </a:prstGeom>
          <a:noFill/>
        </p:spPr>
        <p:txBody>
          <a:bodyPr wrap="square" rtlCol="0">
            <a:spAutoFit/>
          </a:bodyPr>
          <a:lstStyle/>
          <a:p>
            <a:pPr>
              <a:lnSpc>
                <a:spcPct val="150000"/>
              </a:lnSpc>
            </a:pPr>
            <a:r>
              <a:rPr lang="zh-CN" altLang="en-US" sz="2665" b="1" dirty="0">
                <a:solidFill>
                  <a:srgbClr val="FF0000"/>
                </a:solidFill>
                <a:latin typeface="微软雅黑" panose="020B0503020204020204" charset="-122"/>
                <a:ea typeface="微软雅黑" panose="020B0503020204020204" charset="-122"/>
                <a:sym typeface="+mn-ea"/>
              </a:rPr>
              <a:t>享学</a:t>
            </a:r>
            <a:r>
              <a:rPr lang="en-US" altLang="zh-CN" sz="2665" b="1" dirty="0">
                <a:solidFill>
                  <a:srgbClr val="FF0000"/>
                </a:solidFill>
                <a:latin typeface="微软雅黑" panose="020B0503020204020204" charset="-122"/>
                <a:ea typeface="微软雅黑" panose="020B0503020204020204" charset="-122"/>
                <a:sym typeface="+mn-ea"/>
              </a:rPr>
              <a:t>VIP</a:t>
            </a:r>
            <a:r>
              <a:rPr lang="zh-CN" altLang="en-US" sz="2665" b="1" dirty="0">
                <a:solidFill>
                  <a:srgbClr val="FF0000"/>
                </a:solidFill>
                <a:latin typeface="微软雅黑" panose="020B0503020204020204" charset="-122"/>
                <a:ea typeface="微软雅黑" panose="020B0503020204020204" charset="-122"/>
                <a:sym typeface="+mn-ea"/>
              </a:rPr>
              <a:t>讲师介绍</a:t>
            </a:r>
            <a:endParaRPr lang="en-US" altLang="zh-CN" sz="2665" b="1" dirty="0">
              <a:solidFill>
                <a:srgbClr val="FF0000"/>
              </a:solidFill>
              <a:latin typeface="微软雅黑" panose="020B0503020204020204" charset="-122"/>
              <a:ea typeface="微软雅黑" panose="020B0503020204020204" charset="-122"/>
            </a:endParaRPr>
          </a:p>
          <a:p>
            <a:pPr>
              <a:lnSpc>
                <a:spcPct val="150000"/>
              </a:lnSpc>
            </a:pPr>
            <a:endParaRPr lang="en-US" altLang="zh-CN" sz="1865"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1026" name="Picture 2" descr="D:\我的资料库\Documents\Tencent Files\1056375335\FileRecv\JETT-1.png"/>
          <p:cNvPicPr>
            <a:picLocks noChangeAspect="1" noChangeArrowheads="1"/>
          </p:cNvPicPr>
          <p:nvPr/>
        </p:nvPicPr>
        <p:blipFill>
          <a:blip r:embed="rId6" cstate="print"/>
          <a:srcRect/>
          <a:stretch>
            <a:fillRect/>
          </a:stretch>
        </p:blipFill>
        <p:spPr bwMode="auto">
          <a:xfrm>
            <a:off x="8585693" y="1028734"/>
            <a:ext cx="1645928" cy="2468892"/>
          </a:xfrm>
          <a:prstGeom prst="rect">
            <a:avLst/>
          </a:prstGeom>
          <a:noFill/>
        </p:spPr>
      </p:pic>
      <p:sp>
        <p:nvSpPr>
          <p:cNvPr id="21" name="文本框 5"/>
          <p:cNvSpPr txBox="1"/>
          <p:nvPr/>
        </p:nvSpPr>
        <p:spPr>
          <a:xfrm>
            <a:off x="10587535" y="3556108"/>
            <a:ext cx="1152128"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Derry</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en-US" altLang="zh-CN" sz="1500" dirty="0">
                <a:latin typeface="微软雅黑" panose="020B0503020204020204" charset="-122"/>
                <a:ea typeface="微软雅黑" panose="020B0503020204020204" charset="-122"/>
              </a:rPr>
              <a:t>Android</a:t>
            </a:r>
            <a:r>
              <a:rPr lang="zh-CN" altLang="en-US" sz="1500" dirty="0">
                <a:latin typeface="微软雅黑" panose="020B0503020204020204" charset="-122"/>
                <a:ea typeface="微软雅黑" panose="020B0503020204020204" charset="-122"/>
              </a:rPr>
              <a:t>系统定制，</a:t>
            </a:r>
            <a:endParaRPr lang="en-US" altLang="zh-CN"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腾讯</a:t>
            </a:r>
            <a:r>
              <a:rPr lang="en-US" altLang="zh-CN" sz="1500" dirty="0">
                <a:latin typeface="微软雅黑" panose="020B0503020204020204" charset="-122"/>
                <a:ea typeface="微软雅黑" panose="020B0503020204020204" charset="-122"/>
              </a:rPr>
              <a:t>IOT</a:t>
            </a:r>
            <a:r>
              <a:rPr lang="zh-CN" altLang="en-US" sz="1500" dirty="0">
                <a:latin typeface="微软雅黑" panose="020B0503020204020204" charset="-122"/>
                <a:ea typeface="微软雅黑" panose="020B0503020204020204" charset="-122"/>
              </a:rPr>
              <a:t>，阿里平台，联通运维，资深工程师。</a:t>
            </a:r>
            <a:endParaRPr lang="zh-CN" altLang="en-US" sz="15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920" y="1028733"/>
            <a:ext cx="1645929" cy="246889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J0QI(LM[(T]J`9JGQEU]JWR"/>
          <p:cNvPicPr>
            <a:picLocks noChangeAspect="1"/>
          </p:cNvPicPr>
          <p:nvPr/>
        </p:nvPicPr>
        <p:blipFill>
          <a:blip r:embed="rId1"/>
          <a:stretch>
            <a:fillRect/>
          </a:stretch>
        </p:blipFill>
        <p:spPr>
          <a:xfrm>
            <a:off x="504825" y="1156970"/>
            <a:ext cx="6800850" cy="28670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6Q9)29K~DL6~7Y[)8J24N)F"/>
          <p:cNvPicPr>
            <a:picLocks noChangeAspect="1"/>
          </p:cNvPicPr>
          <p:nvPr/>
        </p:nvPicPr>
        <p:blipFill>
          <a:blip r:embed="rId1"/>
          <a:stretch>
            <a:fillRect/>
          </a:stretch>
        </p:blipFill>
        <p:spPr>
          <a:xfrm>
            <a:off x="452120" y="1128395"/>
            <a:ext cx="7934325" cy="39147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37]OS6OH@2G5N70X5BC5H04"/>
          <p:cNvPicPr>
            <a:picLocks noChangeAspect="1"/>
          </p:cNvPicPr>
          <p:nvPr/>
        </p:nvPicPr>
        <p:blipFill>
          <a:blip r:embed="rId1"/>
          <a:stretch>
            <a:fillRect/>
          </a:stretch>
        </p:blipFill>
        <p:spPr>
          <a:xfrm>
            <a:off x="327660" y="1083945"/>
            <a:ext cx="11763375" cy="43230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安装做了什么？</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流程概览</a:t>
            </a:r>
            <a:endParaRPr lang="zh-CN" altLang="en-US"/>
          </a:p>
        </p:txBody>
      </p:sp>
      <p:pic>
        <p:nvPicPr>
          <p:cNvPr id="3" name="图片 2" descr="D8ZW{]X2HF}~@KE7G_~Q(AJ"/>
          <p:cNvPicPr>
            <a:picLocks noChangeAspect="1"/>
          </p:cNvPicPr>
          <p:nvPr/>
        </p:nvPicPr>
        <p:blipFill>
          <a:blip r:embed="rId1"/>
          <a:stretch>
            <a:fillRect/>
          </a:stretch>
        </p:blipFill>
        <p:spPr>
          <a:xfrm>
            <a:off x="327660" y="638810"/>
            <a:ext cx="10402570" cy="56426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检测</a:t>
            </a:r>
            <a:r>
              <a:rPr lang="en-US" altLang="zh-CN"/>
              <a:t>Activity</a:t>
            </a:r>
            <a:r>
              <a:rPr lang="zh-CN" altLang="en-US"/>
              <a:t>退出的原理</a:t>
            </a:r>
            <a:endParaRPr lang="zh-CN" altLang="en-US"/>
          </a:p>
        </p:txBody>
      </p:sp>
      <p:pic>
        <p:nvPicPr>
          <p:cNvPr id="3" name="图片 2" descr="`R$$UP9G$HLFK]K{`58RYMC"/>
          <p:cNvPicPr>
            <a:picLocks noChangeAspect="1"/>
          </p:cNvPicPr>
          <p:nvPr/>
        </p:nvPicPr>
        <p:blipFill>
          <a:blip r:embed="rId1"/>
          <a:stretch>
            <a:fillRect/>
          </a:stretch>
        </p:blipFill>
        <p:spPr>
          <a:xfrm>
            <a:off x="327660" y="1162050"/>
            <a:ext cx="9648825" cy="971550"/>
          </a:xfrm>
          <a:prstGeom prst="rect">
            <a:avLst/>
          </a:prstGeom>
        </p:spPr>
      </p:pic>
      <p:pic>
        <p:nvPicPr>
          <p:cNvPr id="4" name="图片 3" descr="J4BM[YU047E9B3@2EDK~46T"/>
          <p:cNvPicPr>
            <a:picLocks noChangeAspect="1"/>
          </p:cNvPicPr>
          <p:nvPr/>
        </p:nvPicPr>
        <p:blipFill>
          <a:blip r:embed="rId2"/>
          <a:stretch>
            <a:fillRect/>
          </a:stretch>
        </p:blipFill>
        <p:spPr>
          <a:xfrm>
            <a:off x="327660" y="2309495"/>
            <a:ext cx="10058400" cy="1477010"/>
          </a:xfrm>
          <a:prstGeom prst="rect">
            <a:avLst/>
          </a:prstGeom>
        </p:spPr>
      </p:pic>
      <p:pic>
        <p:nvPicPr>
          <p:cNvPr id="5" name="图片 4" descr="K5UPT[LA%OR9SGY~I3}PLF2"/>
          <p:cNvPicPr>
            <a:picLocks noChangeAspect="1"/>
          </p:cNvPicPr>
          <p:nvPr/>
        </p:nvPicPr>
        <p:blipFill>
          <a:blip r:embed="rId3"/>
          <a:stretch>
            <a:fillRect/>
          </a:stretch>
        </p:blipFill>
        <p:spPr>
          <a:xfrm>
            <a:off x="327660" y="4004945"/>
            <a:ext cx="10058400" cy="17621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是如何使用ActivityLifecycleCallbacks？</a:t>
            </a:r>
            <a:endParaRPr lang="zh-CN" altLang="en-US">
              <a:sym typeface="+mn-ea"/>
            </a:endParaRPr>
          </a:p>
        </p:txBody>
      </p:sp>
      <p:pic>
        <p:nvPicPr>
          <p:cNvPr id="3" name="图片 2" descr=")%NW{TB]H`P5HUVZX`$AM20"/>
          <p:cNvPicPr>
            <a:picLocks noChangeAspect="1"/>
          </p:cNvPicPr>
          <p:nvPr/>
        </p:nvPicPr>
        <p:blipFill>
          <a:blip r:embed="rId1"/>
          <a:stretch>
            <a:fillRect/>
          </a:stretch>
        </p:blipFill>
        <p:spPr>
          <a:xfrm>
            <a:off x="495300" y="956945"/>
            <a:ext cx="11088370" cy="59004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创建</a:t>
            </a:r>
            <a:r>
              <a:rPr lang="en-US" altLang="zh-CN"/>
              <a:t>RefWatcher</a:t>
            </a:r>
            <a:r>
              <a:rPr lang="zh-CN" altLang="en-US"/>
              <a:t>实例</a:t>
            </a:r>
            <a:endParaRPr lang="zh-CN" altLang="en-US"/>
          </a:p>
        </p:txBody>
      </p:sp>
      <p:pic>
        <p:nvPicPr>
          <p:cNvPr id="3" name="图片 2" descr="ZH5K4DYQ1MRVAG6GRN][KCI"/>
          <p:cNvPicPr>
            <a:picLocks noChangeAspect="1"/>
          </p:cNvPicPr>
          <p:nvPr/>
        </p:nvPicPr>
        <p:blipFill>
          <a:blip r:embed="rId1"/>
          <a:stretch>
            <a:fillRect/>
          </a:stretch>
        </p:blipFill>
        <p:spPr>
          <a:xfrm>
            <a:off x="433070" y="1019175"/>
            <a:ext cx="7286625" cy="21907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谁负责去检测内存泄漏？</a:t>
            </a:r>
            <a:endParaRPr lang="zh-CN" altLang="en-US"/>
          </a:p>
        </p:txBody>
      </p:sp>
      <p:pic>
        <p:nvPicPr>
          <p:cNvPr id="3" name="图片 2" descr="PQ7TO~3DW_Y4S5Y0]Q[YKQN"/>
          <p:cNvPicPr>
            <a:picLocks noChangeAspect="1"/>
          </p:cNvPicPr>
          <p:nvPr/>
        </p:nvPicPr>
        <p:blipFill>
          <a:blip r:embed="rId1"/>
          <a:stretch>
            <a:fillRect/>
          </a:stretch>
        </p:blipFill>
        <p:spPr>
          <a:xfrm>
            <a:off x="514350" y="976630"/>
            <a:ext cx="9010650" cy="49053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RefWatcher</a:t>
            </a:r>
            <a:r>
              <a:rPr lang="zh-CN" altLang="en-US"/>
              <a:t>核心原理</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3" name="圆角矩形 24"/>
          <p:cNvSpPr/>
          <p:nvPr/>
        </p:nvSpPr>
        <p:spPr>
          <a:xfrm>
            <a:off x="521446" y="103949"/>
            <a:ext cx="3304795" cy="928355"/>
          </a:xfrm>
          <a:prstGeom prst="roundRect">
            <a:avLst/>
          </a:prstGeom>
          <a:gradFill>
            <a:gsLst>
              <a:gs pos="0">
                <a:srgbClr val="79C5D9"/>
              </a:gs>
              <a:gs pos="39000">
                <a:srgbClr val="79C5D9"/>
              </a:gs>
              <a:gs pos="100000">
                <a:srgbClr val="00D7FE"/>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8412" y="240865"/>
            <a:ext cx="1826141" cy="584775"/>
          </a:xfrm>
          <a:prstGeom prst="rect">
            <a:avLst/>
          </a:prstGeom>
          <a:noFill/>
        </p:spPr>
        <p:txBody>
          <a:bodyPr wrap="none" rtlCol="0">
            <a:spAutoFit/>
          </a:bodyPr>
          <a:lstStyle/>
          <a:p>
            <a:pPr algn="l"/>
            <a:r>
              <a:rPr lang="zh-CN" altLang="en-US" sz="3200" dirty="0">
                <a:solidFill>
                  <a:srgbClr val="060F1E"/>
                </a:solidFill>
                <a:latin typeface="思源黑体 CN Medium" panose="020B0600000000000000" charset="-122"/>
                <a:ea typeface="思源黑体 CN Medium" panose="020B0600000000000000" charset="-122"/>
              </a:rPr>
              <a:t>新人福利</a:t>
            </a:r>
            <a:endParaRPr lang="zh-CN" altLang="en-US" sz="3200" dirty="0">
              <a:solidFill>
                <a:srgbClr val="060F1E"/>
              </a:solidFill>
              <a:latin typeface="思源黑体 CN Medium" panose="020B0600000000000000" charset="-122"/>
              <a:ea typeface="思源黑体 CN Medium" panose="020B0600000000000000" charset="-122"/>
            </a:endParaRPr>
          </a:p>
        </p:txBody>
      </p:sp>
      <p:sp>
        <p:nvSpPr>
          <p:cNvPr id="15" name="椭圆 14"/>
          <p:cNvSpPr/>
          <p:nvPr/>
        </p:nvSpPr>
        <p:spPr>
          <a:xfrm>
            <a:off x="3378883" y="465602"/>
            <a:ext cx="166230" cy="1939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33225" y="465602"/>
            <a:ext cx="166230" cy="1939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36293" y="1792112"/>
            <a:ext cx="2907524" cy="687111"/>
          </a:xfrm>
          <a:prstGeom prst="rect">
            <a:avLst/>
          </a:prstGeom>
          <a:noFill/>
        </p:spPr>
        <p:txBody>
          <a:bodyPr wrap="square" rtlCol="0">
            <a:spAutoFit/>
          </a:bodyPr>
          <a:lstStyle/>
          <a:p>
            <a:pPr algn="ctr">
              <a:lnSpc>
                <a:spcPct val="130000"/>
              </a:lnSpc>
            </a:pPr>
            <a:r>
              <a:rPr lang="zh-CN" altLang="en-US" sz="1600" dirty="0">
                <a:latin typeface="黑体" panose="02010609060101010101" charset="-122"/>
                <a:ea typeface="黑体" panose="02010609060101010101" charset="-122"/>
                <a:cs typeface="黑体" panose="02010609060101010101" charset="-122"/>
              </a:rPr>
              <a:t>关注享学课堂 </a:t>
            </a:r>
            <a:r>
              <a:rPr lang="zh-CN" altLang="en-US" sz="1600" dirty="0">
                <a:solidFill>
                  <a:srgbClr val="00B0F0"/>
                </a:solidFill>
                <a:latin typeface="黑体" panose="02010609060101010101" charset="-122"/>
                <a:ea typeface="黑体" panose="02010609060101010101" charset="-122"/>
                <a:cs typeface="黑体" panose="02010609060101010101" charset="-122"/>
              </a:rPr>
              <a:t>免费领取课程</a:t>
            </a:r>
            <a:endParaRPr lang="zh-CN" altLang="en-US" sz="1600" dirty="0">
              <a:solidFill>
                <a:srgbClr val="00B0F0"/>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600" dirty="0">
                <a:latin typeface="黑体" panose="02010609060101010101" charset="-122"/>
                <a:ea typeface="黑体" panose="02010609060101010101" charset="-122"/>
                <a:cs typeface="黑体" panose="02010609060101010101" charset="-122"/>
              </a:rPr>
              <a:t>了解更多优惠活动</a:t>
            </a:r>
            <a:endParaRPr lang="zh-CN" altLang="en-US" sz="1600" dirty="0">
              <a:latin typeface="黑体" panose="02010609060101010101" charset="-122"/>
              <a:ea typeface="黑体" panose="02010609060101010101" charset="-122"/>
              <a:cs typeface="黑体" panose="02010609060101010101" charset="-122"/>
            </a:endParaRPr>
          </a:p>
        </p:txBody>
      </p:sp>
      <p:sp>
        <p:nvSpPr>
          <p:cNvPr id="18" name="剪去对角的矩形 31"/>
          <p:cNvSpPr/>
          <p:nvPr/>
        </p:nvSpPr>
        <p:spPr>
          <a:xfrm>
            <a:off x="506370" y="1495963"/>
            <a:ext cx="3339601" cy="1336523"/>
          </a:xfrm>
          <a:prstGeom prst="snip2DiagRect">
            <a:avLst/>
          </a:prstGeom>
          <a:noFill/>
          <a:ln>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4318635" y="880745"/>
            <a:ext cx="8496300" cy="12559665"/>
          </a:xfrm>
          <a:prstGeom prst="rect">
            <a:avLst/>
          </a:prstGeom>
        </p:spPr>
      </p:pic>
      <p:pic>
        <p:nvPicPr>
          <p:cNvPr id="3" name="图片 2" descr="6818D60DFE4CA87377AE5BDF2918E76E"/>
          <p:cNvPicPr>
            <a:picLocks noChangeAspect="1"/>
          </p:cNvPicPr>
          <p:nvPr/>
        </p:nvPicPr>
        <p:blipFill>
          <a:blip r:embed="rId3"/>
          <a:stretch>
            <a:fillRect/>
          </a:stretch>
        </p:blipFill>
        <p:spPr>
          <a:xfrm>
            <a:off x="127000" y="1123950"/>
            <a:ext cx="4098290" cy="5448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Java</a:t>
            </a:r>
            <a:r>
              <a:rPr lang="zh-CN" altLang="en-US"/>
              <a:t>中的四种引用与垃圾回收机制</a:t>
            </a:r>
            <a:endParaRPr lang="zh-CN" altLang="en-US"/>
          </a:p>
        </p:txBody>
      </p:sp>
      <p:pic>
        <p:nvPicPr>
          <p:cNvPr id="3" name="图片 2" descr="BI30~66EV64F}WVC()~]2R1"/>
          <p:cNvPicPr>
            <a:picLocks noChangeAspect="1"/>
          </p:cNvPicPr>
          <p:nvPr/>
        </p:nvPicPr>
        <p:blipFill>
          <a:blip r:embed="rId1"/>
          <a:stretch>
            <a:fillRect/>
          </a:stretch>
        </p:blipFill>
        <p:spPr>
          <a:xfrm>
            <a:off x="327660" y="1014095"/>
            <a:ext cx="8596630" cy="5001895"/>
          </a:xfrm>
          <a:prstGeom prst="rect">
            <a:avLst/>
          </a:prstGeom>
        </p:spPr>
      </p:pic>
      <p:sp>
        <p:nvSpPr>
          <p:cNvPr id="4" name="文本框 3"/>
          <p:cNvSpPr txBox="1"/>
          <p:nvPr/>
        </p:nvSpPr>
        <p:spPr>
          <a:xfrm>
            <a:off x="394335" y="6248400"/>
            <a:ext cx="4297680" cy="368300"/>
          </a:xfrm>
          <a:prstGeom prst="rect">
            <a:avLst/>
          </a:prstGeom>
          <a:noFill/>
        </p:spPr>
        <p:txBody>
          <a:bodyPr wrap="none" rtlCol="0">
            <a:spAutoFit/>
          </a:bodyPr>
          <a:p>
            <a:r>
              <a:rPr lang="zh-CN" altLang="en-US"/>
              <a:t>有谁能说得出这四种引用的作用与区别？</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Java</a:t>
            </a:r>
            <a:r>
              <a:rPr lang="zh-CN" altLang="en-US"/>
              <a:t>的四种引用</a:t>
            </a:r>
            <a:endParaRPr lang="zh-CN" altLang="en-US"/>
          </a:p>
        </p:txBody>
      </p:sp>
      <p:sp>
        <p:nvSpPr>
          <p:cNvPr id="3" name="文本框 2"/>
          <p:cNvSpPr txBox="1"/>
          <p:nvPr/>
        </p:nvSpPr>
        <p:spPr>
          <a:xfrm>
            <a:off x="425450" y="932180"/>
            <a:ext cx="11463020" cy="7847330"/>
          </a:xfrm>
          <a:prstGeom prst="rect">
            <a:avLst/>
          </a:prstGeom>
          <a:noFill/>
        </p:spPr>
        <p:txBody>
          <a:bodyPr wrap="square" rtlCol="0" anchor="t">
            <a:spAutoFit/>
          </a:bodyPr>
          <a:p>
            <a:r>
              <a:rPr lang="zh-CN" altLang="en-US"/>
              <a:t>1. 强引用（Strong Reference）</a:t>
            </a:r>
            <a:endParaRPr lang="zh-CN" altLang="en-US"/>
          </a:p>
          <a:p>
            <a:r>
              <a:rPr lang="zh-CN" altLang="en-US"/>
              <a:t>在代码中普遍使用的，类似Person person=new Person();如果一个对象具有强引用，则无论在什么情况下，GC都不会回收被引用的对象。当内存空间不足时，JAVA虚拟机宁可抛出OutOfMemoryError终止应用程序也不会回收具有强引用的对象。</a:t>
            </a:r>
            <a:endParaRPr lang="zh-CN" altLang="en-US"/>
          </a:p>
          <a:p>
            <a:endParaRPr lang="zh-CN" altLang="en-US"/>
          </a:p>
          <a:p>
            <a:r>
              <a:rPr lang="zh-CN" altLang="en-US"/>
              <a:t>2. 软引用（Soft Reference）</a:t>
            </a:r>
            <a:endParaRPr lang="zh-CN" altLang="en-US"/>
          </a:p>
          <a:p>
            <a:r>
              <a:rPr lang="zh-CN" altLang="en-US"/>
              <a:t>表示一个对象处在有用但非必须的状态。如果一个对象具有软引用，在内存空间充足时，GC就不会回收该对象；当内存空间不足时，GC会回收该对象的内存（回收发生在OutOfMemoryError之前）。</a:t>
            </a:r>
            <a:endParaRPr lang="zh-CN" altLang="en-US"/>
          </a:p>
          <a:p>
            <a:endParaRPr lang="zh-CN" altLang="en-US"/>
          </a:p>
          <a:p>
            <a:r>
              <a:rPr lang="zh-CN" altLang="en-US"/>
              <a:t>软引用可以和一个引用队列（ReferenceQueue）联合使用，如果软引用所引用的对象被GC回收，Java虚拟机就会把这个软引用加入到与之关联的引用队列中，以便在恰当的时候将该软引用回收。但是由于GC线程的优先级较低，通常手动调用System.gc()并不能立即执行GC，因此弱引用所引用的对象并不一定会被马上回收。</a:t>
            </a:r>
            <a:endParaRPr lang="zh-CN" altLang="en-US"/>
          </a:p>
          <a:p>
            <a:endParaRPr lang="zh-CN" altLang="en-US"/>
          </a:p>
          <a:p>
            <a:endParaRPr lang="zh-CN" altLang="en-US"/>
          </a:p>
          <a:p>
            <a:r>
              <a:rPr lang="zh-CN" altLang="en-US"/>
              <a:t>3. 弱引用（Weak Reference）</a:t>
            </a:r>
            <a:endParaRPr lang="zh-CN" altLang="en-US"/>
          </a:p>
          <a:p>
            <a:r>
              <a:rPr lang="zh-CN" altLang="en-US"/>
              <a:t>用来描述非必须的对象。它类似软引用，但是强度比软引用更弱一些：弱引用具有更短的生命.GC在扫描的过程中，一旦发现只具有被弱引用关联的对象，都会回收掉被弱引用关联的对象。换言之，无论当前内存是否紧缺，GC都将回收被弱引用关联的对象。</a:t>
            </a:r>
            <a:endParaRPr lang="zh-CN" altLang="en-US"/>
          </a:p>
          <a:p>
            <a:endParaRPr lang="zh-CN" altLang="en-US"/>
          </a:p>
          <a:p>
            <a:r>
              <a:rPr lang="zh-CN" altLang="en-US"/>
              <a:t>4. 虚引用（Phantom Reference）</a:t>
            </a:r>
            <a:endParaRPr lang="zh-CN" altLang="en-US"/>
          </a:p>
          <a:p>
            <a:r>
              <a:rPr lang="zh-CN" altLang="en-US"/>
              <a:t>虚引等同于没有引用，这意味着在任何时候都可能被GC回收，设置虚引用的目的是为了被虚引用关联的对象在被垃圾回收器回收时，能够收到一个系统通知。（被用来跟踪对象被GC回收的活动）虚引用和弱引用的区别在于：虚引用在使用时必须和引用队列（ReferenceQueue）联合使用，其在GC回收期间的活动如下：</a:t>
            </a:r>
            <a:endParaRPr lang="zh-CN" altLang="en-US"/>
          </a:p>
          <a:p>
            <a:endParaRPr lang="zh-CN" altLang="en-US"/>
          </a:p>
          <a:p>
            <a:r>
              <a:rPr lang="zh-CN" altLang="en-US"/>
              <a:t>ReferenceQueue queue=new ReferenceQueue();</a:t>
            </a:r>
            <a:endParaRPr lang="zh-CN" altLang="en-US"/>
          </a:p>
          <a:p>
            <a:r>
              <a:rPr lang="zh-CN" altLang="en-US"/>
              <a:t>PhantomReference pr=new PhantomReference(object.queue);</a:t>
            </a:r>
            <a:endParaRPr lang="zh-CN" altLang="en-US"/>
          </a:p>
          <a:p>
            <a:r>
              <a:rPr lang="zh-CN" altLang="en-US"/>
              <a:t>也即是GC在回收一个对象时，如果发现该对象具有虚引用，那么在回收之前会首先该对象的虚引用加入到与之关联的引用队列中。程序可以通过判断引用队列中是否已经加入虚引用来了解被引用的对象是否被GC回收</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ReferenceQueue有什么用？</a:t>
            </a:r>
            <a:endParaRPr lang="zh-CN" altLang="en-US"/>
          </a:p>
        </p:txBody>
      </p:sp>
      <p:sp>
        <p:nvSpPr>
          <p:cNvPr id="3" name="文本框 2"/>
          <p:cNvSpPr txBox="1"/>
          <p:nvPr/>
        </p:nvSpPr>
        <p:spPr>
          <a:xfrm>
            <a:off x="416560" y="1068070"/>
            <a:ext cx="6978015" cy="3692525"/>
          </a:xfrm>
          <a:prstGeom prst="rect">
            <a:avLst/>
          </a:prstGeom>
          <a:noFill/>
        </p:spPr>
        <p:txBody>
          <a:bodyPr wrap="square" rtlCol="0" anchor="t">
            <a:spAutoFit/>
          </a:bodyPr>
          <a:p>
            <a:r>
              <a:rPr lang="zh-CN" altLang="en-US"/>
              <a:t>ReferenceQueue含义及作用</a:t>
            </a:r>
            <a:endParaRPr lang="zh-CN" altLang="en-US"/>
          </a:p>
          <a:p>
            <a:r>
              <a:rPr lang="zh-CN" altLang="en-US"/>
              <a:t>通常我们将其ReferenceQueue翻译为引用队列，换言之就是存放引用的队列，保存的是Reference对象。其作用在于Reference对象所引用的对象被GC回收时，该Reference对象将会被加入引用队列中（ReferenceQueue）的队列末尾。</a:t>
            </a:r>
            <a:endParaRPr lang="zh-CN" altLang="en-US"/>
          </a:p>
          <a:p>
            <a:endParaRPr lang="zh-CN" altLang="en-US"/>
          </a:p>
          <a:p>
            <a:r>
              <a:rPr lang="zh-CN" altLang="en-US"/>
              <a:t>ReferenceQueue常用的方法：</a:t>
            </a:r>
            <a:endParaRPr lang="zh-CN" altLang="en-US"/>
          </a:p>
          <a:p>
            <a:r>
              <a:rPr lang="zh-CN" altLang="en-US"/>
              <a:t>public Reference poll()：从队列中取出一个元素，队列为空则返回null；</a:t>
            </a:r>
            <a:endParaRPr lang="zh-CN" altLang="en-US"/>
          </a:p>
          <a:p>
            <a:r>
              <a:rPr lang="zh-CN" altLang="en-US"/>
              <a:t>public Reference remove()：从队列中出对一个元素，若没有则阻塞至有可出队元素；</a:t>
            </a:r>
            <a:endParaRPr lang="zh-CN" altLang="en-US"/>
          </a:p>
          <a:p>
            <a:r>
              <a:rPr lang="zh-CN" altLang="en-US"/>
              <a:t>public Reference remove(long timeout)：从队列中出对一个元素，若没有则阻塞至有可出对元素或阻塞至超过timeout毫秒；</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r>
              <a:rPr lang="zh-CN" altLang="en-US"/>
              <a:t>与可达性分析</a:t>
            </a:r>
            <a:endParaRPr lang="zh-CN" altLang="en-US"/>
          </a:p>
        </p:txBody>
      </p:sp>
      <p:sp>
        <p:nvSpPr>
          <p:cNvPr id="12" name="矩形 11"/>
          <p:cNvSpPr/>
          <p:nvPr/>
        </p:nvSpPr>
        <p:spPr>
          <a:xfrm>
            <a:off x="422269" y="1144178"/>
            <a:ext cx="10786624" cy="584775"/>
          </a:xfrm>
          <a:prstGeom prst="rect">
            <a:avLst/>
          </a:prstGeom>
        </p:spPr>
        <p:txBody>
          <a:bodyPr wrap="square">
            <a:spAutoFit/>
          </a:bodyPr>
          <a:p>
            <a:r>
              <a:rPr lang="zh-CN" altLang="en-US" sz="1600" dirty="0">
                <a:solidFill>
                  <a:srgbClr val="000000"/>
                </a:solidFill>
                <a:latin typeface="Verdana" panose="020B0604030504040204" pitchFamily="34" charset="0"/>
              </a:rPr>
              <a:t>通过一系列称为“</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的对象作为起始点，从这些节点向下搜索，搜索所有的引用链，当一个对象到</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没有任何引用链（即</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到对象不可达）时，则证明此对象是不可用的。</a:t>
            </a:r>
            <a:endParaRPr lang="zh-CN" altLang="en-US" sz="1600" dirty="0"/>
          </a:p>
        </p:txBody>
      </p:sp>
      <p:pic>
        <p:nvPicPr>
          <p:cNvPr id="3074" name="Picture 2" descr="https://images2015.cnblogs.com/blog/249993/201703/249993-20170302205315766-132389236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275" y="2336165"/>
            <a:ext cx="5828665" cy="2830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r>
              <a:rPr lang="zh-CN" altLang="en-US"/>
              <a:t>有哪些？</a:t>
            </a:r>
            <a:endParaRPr lang="zh-CN" altLang="en-US"/>
          </a:p>
        </p:txBody>
      </p:sp>
      <p:sp>
        <p:nvSpPr>
          <p:cNvPr id="3" name="文本框 2"/>
          <p:cNvSpPr txBox="1"/>
          <p:nvPr/>
        </p:nvSpPr>
        <p:spPr>
          <a:xfrm>
            <a:off x="416560" y="972820"/>
            <a:ext cx="11229340" cy="645160"/>
          </a:xfrm>
          <a:prstGeom prst="rect">
            <a:avLst/>
          </a:prstGeom>
          <a:noFill/>
        </p:spPr>
        <p:txBody>
          <a:bodyPr wrap="square" rtlCol="0" anchor="t">
            <a:spAutoFit/>
          </a:bodyPr>
          <a:p>
            <a:r>
              <a:rPr lang="zh-CN" altLang="en-US"/>
              <a:t>GC管理的主要区域是Java堆，一般情况下只针对堆进行垃圾回收。方法区、栈和本地方法区不被GC所管理,因而选择这些区域内的对象作为GC roots,被GC roots引用的对象不被GC回收。</a:t>
            </a:r>
            <a:endParaRPr lang="zh-CN" altLang="en-US"/>
          </a:p>
        </p:txBody>
      </p:sp>
      <p:pic>
        <p:nvPicPr>
          <p:cNvPr id="4" name="图片 3" descr="[N@CGBJSZ@`{%_@8LFC%AA0"/>
          <p:cNvPicPr>
            <a:picLocks noChangeAspect="1"/>
          </p:cNvPicPr>
          <p:nvPr/>
        </p:nvPicPr>
        <p:blipFill>
          <a:blip r:embed="rId1"/>
          <a:stretch>
            <a:fillRect/>
          </a:stretch>
        </p:blipFill>
        <p:spPr>
          <a:xfrm>
            <a:off x="8185150" y="2091690"/>
            <a:ext cx="2943225" cy="2457450"/>
          </a:xfrm>
          <a:prstGeom prst="rect">
            <a:avLst/>
          </a:prstGeom>
        </p:spPr>
      </p:pic>
      <p:sp>
        <p:nvSpPr>
          <p:cNvPr id="5" name="文本框 4"/>
          <p:cNvSpPr txBox="1"/>
          <p:nvPr/>
        </p:nvSpPr>
        <p:spPr>
          <a:xfrm>
            <a:off x="416560" y="2091690"/>
            <a:ext cx="7698105" cy="1753235"/>
          </a:xfrm>
          <a:prstGeom prst="rect">
            <a:avLst/>
          </a:prstGeom>
          <a:noFill/>
        </p:spPr>
        <p:txBody>
          <a:bodyPr wrap="square" rtlCol="0" anchor="t">
            <a:spAutoFit/>
          </a:bodyPr>
          <a:p>
            <a:r>
              <a:rPr lang="zh-CN" altLang="en-US"/>
              <a:t>Class - 由系统类加载器(system class loader)加载的对象，这些类是不能够被回收的，他们可以以静态字段的方式保存持有其它对象。我们需要注意的一点就是，通过用户自定义的类加载器加载的类，除非相应的java.lang.Class实例以其它的某种（或多种）方式成为roots，否则它们并不是roots。Thread - 活着的线程Stack Local - Java方法的local变量或参数JNI Local - JNI方法的local变量或参数JNI Global - 全局JNI引用</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endParaRPr lang="en-US" altLang="zh-CN"/>
          </a:p>
        </p:txBody>
      </p:sp>
      <p:pic>
        <p:nvPicPr>
          <p:cNvPr id="3" name="图片 2" descr="]D2EA8)21P874~R0U)$FVCK"/>
          <p:cNvPicPr>
            <a:picLocks noChangeAspect="1"/>
          </p:cNvPicPr>
          <p:nvPr/>
        </p:nvPicPr>
        <p:blipFill>
          <a:blip r:embed="rId1"/>
          <a:stretch>
            <a:fillRect/>
          </a:stretch>
        </p:blipFill>
        <p:spPr>
          <a:xfrm>
            <a:off x="241935" y="125730"/>
            <a:ext cx="11224895" cy="71647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看一个弱引用的例子</a:t>
            </a:r>
            <a:endParaRPr lang="zh-CN" altLang="en-US"/>
          </a:p>
        </p:txBody>
      </p:sp>
      <p:pic>
        <p:nvPicPr>
          <p:cNvPr id="3" name="图片 2" descr="EPE]M59GI[1_K6WAL09FG%M"/>
          <p:cNvPicPr>
            <a:picLocks noChangeAspect="1"/>
          </p:cNvPicPr>
          <p:nvPr/>
        </p:nvPicPr>
        <p:blipFill>
          <a:blip r:embed="rId1"/>
          <a:stretch>
            <a:fillRect/>
          </a:stretch>
        </p:blipFill>
        <p:spPr>
          <a:xfrm>
            <a:off x="457200" y="880745"/>
            <a:ext cx="8515350" cy="62198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我们再来看一个弱引用的实战</a:t>
            </a:r>
            <a:endParaRPr lang="zh-CN" altLang="en-US"/>
          </a:p>
        </p:txBody>
      </p:sp>
      <p:pic>
        <p:nvPicPr>
          <p:cNvPr id="3" name="图片 2" descr="UO8QIOG0UBU@@XKX`D11910"/>
          <p:cNvPicPr>
            <a:picLocks noChangeAspect="1"/>
          </p:cNvPicPr>
          <p:nvPr/>
        </p:nvPicPr>
        <p:blipFill>
          <a:blip r:embed="rId1"/>
          <a:stretch>
            <a:fillRect/>
          </a:stretch>
        </p:blipFill>
        <p:spPr>
          <a:xfrm>
            <a:off x="327660" y="1016635"/>
            <a:ext cx="10058400" cy="2100580"/>
          </a:xfrm>
          <a:prstGeom prst="rect">
            <a:avLst/>
          </a:prstGeom>
        </p:spPr>
      </p:pic>
      <p:pic>
        <p:nvPicPr>
          <p:cNvPr id="4" name="图片 3" descr="Y219HQAQ$9$JFEP@$GN[I4D"/>
          <p:cNvPicPr>
            <a:picLocks noChangeAspect="1"/>
          </p:cNvPicPr>
          <p:nvPr/>
        </p:nvPicPr>
        <p:blipFill>
          <a:blip r:embed="rId2"/>
          <a:stretch>
            <a:fillRect/>
          </a:stretch>
        </p:blipFill>
        <p:spPr>
          <a:xfrm>
            <a:off x="327660" y="3305175"/>
            <a:ext cx="7029450" cy="33909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把需要观察的对象放入watch</a:t>
            </a:r>
            <a:endParaRPr lang="zh-CN" altLang="en-US"/>
          </a:p>
        </p:txBody>
      </p:sp>
      <p:pic>
        <p:nvPicPr>
          <p:cNvPr id="3" name="图片 2" descr="K1DDTEI9RQ{1(CLYUCUI`MC"/>
          <p:cNvPicPr>
            <a:picLocks noChangeAspect="1"/>
          </p:cNvPicPr>
          <p:nvPr/>
        </p:nvPicPr>
        <p:blipFill>
          <a:blip r:embed="rId1"/>
          <a:stretch>
            <a:fillRect/>
          </a:stretch>
        </p:blipFill>
        <p:spPr>
          <a:xfrm>
            <a:off x="457200" y="881380"/>
            <a:ext cx="10058400" cy="58756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过</a:t>
            </a:r>
            <a:r>
              <a:rPr lang="en-US" altLang="zh-CN"/>
              <a:t>5</a:t>
            </a:r>
            <a:r>
              <a:rPr lang="zh-CN" altLang="en-US"/>
              <a:t>秒后检测</a:t>
            </a:r>
            <a:endParaRPr lang="zh-CN" altLang="en-US"/>
          </a:p>
        </p:txBody>
      </p:sp>
      <p:pic>
        <p:nvPicPr>
          <p:cNvPr id="3" name="图片 2" descr="}2NR{NP01)L~CL43`XRD~}B"/>
          <p:cNvPicPr>
            <a:picLocks noChangeAspect="1"/>
          </p:cNvPicPr>
          <p:nvPr/>
        </p:nvPicPr>
        <p:blipFill>
          <a:blip r:embed="rId1"/>
          <a:stretch>
            <a:fillRect/>
          </a:stretch>
        </p:blipFill>
        <p:spPr>
          <a:xfrm>
            <a:off x="428625" y="1033145"/>
            <a:ext cx="9677400" cy="34004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charset="-122"/>
                <a:ea typeface="微软雅黑" panose="020B0503020204020204" charset="-122"/>
              </a:rPr>
              <a:t>讲师简介</a:t>
            </a:r>
            <a:endParaRPr lang="en-US" altLang="zh-CN" sz="2665" dirty="0">
              <a:solidFill>
                <a:srgbClr val="1D69A3"/>
              </a:solidFill>
              <a:latin typeface="微软雅黑" panose="020B0503020204020204" charset="-122"/>
              <a:ea typeface="微软雅黑" panose="020B0503020204020204" charset="-122"/>
            </a:endParaRPr>
          </a:p>
        </p:txBody>
      </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charset="-122"/>
                <a:ea typeface="微软雅黑" panose="020B0503020204020204" charset="-122"/>
                <a:sym typeface="+mn-ea"/>
              </a:rPr>
              <a:t>享学课堂 </a:t>
            </a:r>
            <a:r>
              <a:rPr lang="en-US" altLang="zh-CN" b="1" dirty="0" smtClean="0">
                <a:solidFill>
                  <a:schemeClr val="tx1">
                    <a:lumMod val="75000"/>
                    <a:lumOff val="25000"/>
                  </a:schemeClr>
                </a:solidFill>
                <a:latin typeface="微软雅黑" panose="020B0503020204020204" charset="-122"/>
                <a:ea typeface="微软雅黑" panose="020B0503020204020204" charset="-122"/>
                <a:sym typeface="+mn-ea"/>
              </a:rPr>
              <a:t>-Zero</a:t>
            </a:r>
            <a:r>
              <a:rPr lang="zh-CN" altLang="en-US" b="1" dirty="0" smtClean="0">
                <a:solidFill>
                  <a:schemeClr val="tx1">
                    <a:lumMod val="75000"/>
                    <a:lumOff val="25000"/>
                  </a:schemeClr>
                </a:solidFill>
                <a:latin typeface="微软雅黑" panose="020B0503020204020204" charset="-122"/>
                <a:ea typeface="微软雅黑" panose="020B0503020204020204" charset="-122"/>
                <a:sym typeface="+mn-ea"/>
              </a:rPr>
              <a:t>老师</a:t>
            </a:r>
            <a:endParaRPr lang="en-US" altLang="zh-CN" b="1" dirty="0">
              <a:solidFill>
                <a:schemeClr val="tx1">
                  <a:lumMod val="75000"/>
                  <a:lumOff val="25000"/>
                </a:schemeClr>
              </a:solidFill>
              <a:latin typeface="微软雅黑" panose="020B0503020204020204" charset="-122"/>
              <a:ea typeface="微软雅黑" panose="020B0503020204020204" charset="-122"/>
              <a:sym typeface="+mn-ea"/>
            </a:endParaRPr>
          </a:p>
          <a:p>
            <a:pPr>
              <a:lnSpc>
                <a:spcPct val="130000"/>
              </a:lnSpc>
            </a:pPr>
            <a:r>
              <a:rPr lang="zh-CN" altLang="en-US" b="1" dirty="0">
                <a:solidFill>
                  <a:schemeClr val="tx1">
                    <a:lumMod val="75000"/>
                    <a:lumOff val="25000"/>
                  </a:schemeClr>
                </a:solidFill>
                <a:latin typeface="微软雅黑" panose="020B0503020204020204" charset="-122"/>
                <a:ea typeface="微软雅黑" panose="020B0503020204020204" charset="-122"/>
                <a:sym typeface="+mn-ea"/>
              </a:rPr>
              <a:t>系统架构师、项目经理</a:t>
            </a:r>
            <a:endParaRPr lang="zh-CN" altLang="en-US" b="1"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4" name="TextBox 16"/>
          <p:cNvSpPr txBox="1"/>
          <p:nvPr/>
        </p:nvSpPr>
        <p:spPr>
          <a:xfrm>
            <a:off x="1873250" y="2973070"/>
            <a:ext cx="4126230" cy="2954655"/>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charset="-122"/>
                <a:ea typeface="微软雅黑" panose="020B050302020402020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charset="-122"/>
              <a:ea typeface="微软雅黑" panose="020B0503020204020204" charset="-122"/>
            </a:endParaRPr>
          </a:p>
          <a:p>
            <a:pPr>
              <a:lnSpc>
                <a:spcPct val="150000"/>
              </a:lnSpc>
            </a:pPr>
            <a:r>
              <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mn-ea"/>
              </a:rPr>
              <a:t>◆ </a:t>
            </a:r>
            <a:r>
              <a:rPr lang="en-US" sz="1600" b="1">
                <a:latin typeface="微软雅黑" panose="020B0503020204020204" charset="-122"/>
                <a:ea typeface="微软雅黑" panose="020B0503020204020204" charset="-122"/>
                <a:cs typeface="Clear Sans Light" panose="020B0303030202020304" pitchFamily="34" charset="0"/>
                <a:sym typeface="+mn-ea"/>
              </a:rPr>
              <a:t>QQ：</a:t>
            </a:r>
            <a:r>
              <a:rPr lang="en-US" altLang="zh-CN" sz="1600" b="1" dirty="0">
                <a:latin typeface="微软雅黑" panose="020B0503020204020204" charset="-122"/>
                <a:ea typeface="微软雅黑" panose="020B0503020204020204" charset="-122"/>
                <a:sym typeface="+mn-ea"/>
              </a:rPr>
              <a:t>3422253348</a:t>
            </a:r>
            <a:endParaRPr lang="en-US" altLang="zh-CN"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mn-ea"/>
            </a:endParaRPr>
          </a:p>
          <a:p>
            <a:pPr>
              <a:lnSpc>
                <a:spcPct val="150000"/>
              </a:lnSpc>
            </a:pPr>
            <a:endPar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6346308" y="1989627"/>
            <a:ext cx="2327099" cy="2879013"/>
          </a:xfrm>
          <a:prstGeom prst="rect">
            <a:avLst/>
          </a:prstGeom>
        </p:spPr>
      </p:pic>
      <p:pic>
        <p:nvPicPr>
          <p:cNvPr id="2" name="图片 1" descr="_H}IH}5_[Y816}AA_XQ}[[R"/>
          <p:cNvPicPr>
            <a:picLocks noChangeAspect="1"/>
          </p:cNvPicPr>
          <p:nvPr/>
        </p:nvPicPr>
        <p:blipFill>
          <a:blip r:embed="rId3"/>
          <a:stretch>
            <a:fillRect/>
          </a:stretch>
        </p:blipFill>
        <p:spPr>
          <a:xfrm>
            <a:off x="6176645" y="1661160"/>
            <a:ext cx="3067050" cy="3876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根据</a:t>
            </a:r>
            <a:r>
              <a:rPr lang="en-US" altLang="zh-CN" sz="3200"/>
              <a:t>Queue</a:t>
            </a:r>
            <a:r>
              <a:rPr lang="zh-CN" altLang="en-US" sz="3200"/>
              <a:t>中是否包含观察对象的引用来判断是否释放</a:t>
            </a:r>
            <a:endParaRPr lang="zh-CN" altLang="en-US" sz="3200"/>
          </a:p>
        </p:txBody>
      </p:sp>
      <p:pic>
        <p:nvPicPr>
          <p:cNvPr id="3" name="图片 2" descr="([NU[[X{GM$%3X)N$$EMR)P"/>
          <p:cNvPicPr>
            <a:picLocks noChangeAspect="1"/>
          </p:cNvPicPr>
          <p:nvPr/>
        </p:nvPicPr>
        <p:blipFill>
          <a:blip r:embed="rId1"/>
          <a:stretch>
            <a:fillRect/>
          </a:stretch>
        </p:blipFill>
        <p:spPr>
          <a:xfrm>
            <a:off x="327660" y="943610"/>
            <a:ext cx="10058400" cy="49707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是如何判断泄漏的？</a:t>
            </a:r>
            <a:endParaRPr lang="zh-CN" altLang="en-US"/>
          </a:p>
        </p:txBody>
      </p:sp>
      <p:pic>
        <p:nvPicPr>
          <p:cNvPr id="3" name="图片 2" descr="7~6Y9(2LYODT@%G%]B}B_]R"/>
          <p:cNvPicPr>
            <a:picLocks noChangeAspect="1"/>
          </p:cNvPicPr>
          <p:nvPr/>
        </p:nvPicPr>
        <p:blipFill>
          <a:blip r:embed="rId1"/>
          <a:stretch>
            <a:fillRect/>
          </a:stretch>
        </p:blipFill>
        <p:spPr>
          <a:xfrm>
            <a:off x="438150" y="933450"/>
            <a:ext cx="8267700" cy="66103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检测内存泄漏原理</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核心原理</a:t>
            </a:r>
            <a:endParaRPr lang="zh-CN" altLang="en-US"/>
          </a:p>
        </p:txBody>
      </p:sp>
      <p:pic>
        <p:nvPicPr>
          <p:cNvPr id="3" name="图片 2" descr="Y)NKPWM[6SK)C(E}EDMP)[6"/>
          <p:cNvPicPr>
            <a:picLocks noChangeAspect="1"/>
          </p:cNvPicPr>
          <p:nvPr/>
        </p:nvPicPr>
        <p:blipFill>
          <a:blip r:embed="rId1"/>
          <a:stretch>
            <a:fillRect/>
          </a:stretch>
        </p:blipFill>
        <p:spPr>
          <a:xfrm>
            <a:off x="273050" y="858520"/>
            <a:ext cx="6170295" cy="57365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dump hprof</a:t>
            </a:r>
            <a:endParaRPr lang="en-US" altLang="zh-CN"/>
          </a:p>
        </p:txBody>
      </p:sp>
      <p:sp>
        <p:nvSpPr>
          <p:cNvPr id="3" name="文本框 2"/>
          <p:cNvSpPr txBox="1"/>
          <p:nvPr/>
        </p:nvSpPr>
        <p:spPr>
          <a:xfrm>
            <a:off x="327660" y="949960"/>
            <a:ext cx="10207625" cy="5354320"/>
          </a:xfrm>
          <a:prstGeom prst="rect">
            <a:avLst/>
          </a:prstGeom>
          <a:noFill/>
        </p:spPr>
        <p:txBody>
          <a:bodyPr wrap="square" rtlCol="0" anchor="t">
            <a:spAutoFit/>
          </a:bodyPr>
          <a:p>
            <a:r>
              <a:rPr lang="zh-CN" altLang="en-US"/>
              <a:t>基础知识 -hprof文件</a:t>
            </a:r>
            <a:endParaRPr lang="zh-CN" altLang="en-US"/>
          </a:p>
          <a:p>
            <a:endParaRPr lang="zh-CN" altLang="en-US"/>
          </a:p>
          <a:p>
            <a:r>
              <a:rPr lang="zh-CN" altLang="en-US"/>
              <a:t>hprof 文件可以展示某一时刻java堆的使用情况，根据这个文件我们可以分析出哪些对象占用大量内存和未在合适时机释放，从而定位内存泄漏问题。</a:t>
            </a:r>
            <a:endParaRPr lang="zh-CN" altLang="en-US"/>
          </a:p>
          <a:p>
            <a:r>
              <a:rPr lang="zh-CN" altLang="en-US"/>
              <a:t>Android 生成 hprof 文件整体上有两种方式:</a:t>
            </a:r>
            <a:endParaRPr lang="zh-CN" altLang="en-US"/>
          </a:p>
          <a:p>
            <a:endParaRPr lang="zh-CN" altLang="en-US"/>
          </a:p>
          <a:p>
            <a:r>
              <a:rPr lang="zh-CN" altLang="en-US"/>
              <a:t>使用 adb 命令</a:t>
            </a:r>
            <a:endParaRPr lang="zh-CN" altLang="en-US"/>
          </a:p>
          <a:p>
            <a:endParaRPr lang="zh-CN" altLang="en-US"/>
          </a:p>
          <a:p>
            <a:r>
              <a:rPr lang="zh-CN" altLang="en-US"/>
              <a:t>adb shell am dumpheap &lt;processname&gt; &lt;FileName&gt;</a:t>
            </a:r>
            <a:endParaRPr lang="zh-CN" altLang="en-US"/>
          </a:p>
          <a:p>
            <a:endParaRPr lang="zh-CN" altLang="en-US"/>
          </a:p>
          <a:p>
            <a:r>
              <a:rPr lang="zh-CN" altLang="en-US"/>
              <a:t>使用 android.os.Debug.dumpHprofData 方法</a:t>
            </a:r>
            <a:endParaRPr lang="zh-CN" altLang="en-US"/>
          </a:p>
          <a:p>
            <a:r>
              <a:rPr lang="zh-CN" altLang="en-US"/>
              <a:t>直接使用 Debug 类提供的 dumpHprofData 方法即可。</a:t>
            </a:r>
            <a:endParaRPr lang="zh-CN" altLang="en-US"/>
          </a:p>
          <a:p>
            <a:endParaRPr lang="zh-CN" altLang="en-US"/>
          </a:p>
          <a:p>
            <a:r>
              <a:rPr lang="zh-CN" altLang="en-US"/>
              <a:t>Debug.dumpHprofData(heapDumpFile.getAbsolutePath());</a:t>
            </a:r>
            <a:endParaRPr lang="zh-CN" altLang="en-US"/>
          </a:p>
          <a:p>
            <a:r>
              <a:rPr lang="zh-CN" altLang="en-US"/>
              <a:t>复制代码Android Studio 自带 Android Profiler 的 Memory 模块的 dump 操作使用的是方法一。这两种方法生成的 .hprof 文件都是 Dalvik 格式，需要使用 AndroidSDK 提供的 hprof-conv 工具转换成J2SE HPROF格式才能在MAT等标准 hprof 工具中查看。</a:t>
            </a:r>
            <a:endParaRPr lang="zh-CN" altLang="en-US"/>
          </a:p>
          <a:p>
            <a:endParaRPr lang="zh-CN" altLang="en-US"/>
          </a:p>
          <a:p>
            <a:r>
              <a:rPr lang="zh-CN" altLang="en-US"/>
              <a:t>hprof-conv dump.hprof converted-dump.hprof  </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原理</a:t>
            </a:r>
            <a:endParaRPr lang="zh-CN" altLang="en-US"/>
          </a:p>
        </p:txBody>
      </p:sp>
      <p:pic>
        <p:nvPicPr>
          <p:cNvPr id="3" name="图片 2" descr="70L}GG}3NJ@16F%N1%QAWT0"/>
          <p:cNvPicPr>
            <a:picLocks noChangeAspect="1"/>
          </p:cNvPicPr>
          <p:nvPr/>
        </p:nvPicPr>
        <p:blipFill>
          <a:blip r:embed="rId1"/>
          <a:stretch>
            <a:fillRect/>
          </a:stretch>
        </p:blipFill>
        <p:spPr>
          <a:xfrm>
            <a:off x="0" y="1260475"/>
            <a:ext cx="4667250" cy="5086350"/>
          </a:xfrm>
          <a:prstGeom prst="rect">
            <a:avLst/>
          </a:prstGeom>
        </p:spPr>
      </p:pic>
      <p:pic>
        <p:nvPicPr>
          <p:cNvPr id="4" name="图片 3" descr="UF{BB)I0$[4OCGDF}Z1PUQI"/>
          <p:cNvPicPr>
            <a:picLocks noChangeAspect="1"/>
          </p:cNvPicPr>
          <p:nvPr/>
        </p:nvPicPr>
        <p:blipFill>
          <a:blip r:embed="rId2"/>
          <a:stretch>
            <a:fillRect/>
          </a:stretch>
        </p:blipFill>
        <p:spPr>
          <a:xfrm>
            <a:off x="4980305" y="-226695"/>
            <a:ext cx="5419725" cy="61626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原理</a:t>
            </a:r>
            <a:endParaRPr lang="zh-CN" altLang="en-US"/>
          </a:p>
        </p:txBody>
      </p:sp>
      <p:pic>
        <p:nvPicPr>
          <p:cNvPr id="3" name="图片 2" descr="%8_EF@H6YXG)U_2EQ5%_USE"/>
          <p:cNvPicPr>
            <a:picLocks noChangeAspect="1"/>
          </p:cNvPicPr>
          <p:nvPr/>
        </p:nvPicPr>
        <p:blipFill>
          <a:blip r:embed="rId1"/>
          <a:stretch>
            <a:fillRect/>
          </a:stretch>
        </p:blipFill>
        <p:spPr>
          <a:xfrm>
            <a:off x="241300" y="1171575"/>
            <a:ext cx="4095750" cy="35337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常见泄漏场景</a:t>
            </a:r>
            <a:endParaRPr lang="zh-CN" altLang="en-US"/>
          </a:p>
        </p:txBody>
      </p:sp>
      <p:sp>
        <p:nvSpPr>
          <p:cNvPr id="3" name="文本框 2"/>
          <p:cNvSpPr txBox="1"/>
          <p:nvPr/>
        </p:nvSpPr>
        <p:spPr>
          <a:xfrm>
            <a:off x="413385" y="1146175"/>
            <a:ext cx="6767830" cy="4799965"/>
          </a:xfrm>
          <a:prstGeom prst="rect">
            <a:avLst/>
          </a:prstGeom>
          <a:noFill/>
        </p:spPr>
        <p:txBody>
          <a:bodyPr wrap="square" rtlCol="0" anchor="t">
            <a:spAutoFit/>
          </a:bodyPr>
          <a:p>
            <a:pPr indent="0">
              <a:buClr>
                <a:schemeClr val="accent2"/>
              </a:buClr>
              <a:buFont typeface="Wingdings" panose="05000000000000000000" pitchFamily="2" charset="2"/>
              <a:buNone/>
            </a:pPr>
            <a:r>
              <a:rPr lang="zh-CN" altLang="en-US" dirty="0">
                <a:sym typeface="+mn-ea"/>
              </a:rPr>
              <a:t>集合类</a:t>
            </a:r>
            <a:endParaRPr lang="en-US" altLang="zh-CN" dirty="0"/>
          </a:p>
          <a:p>
            <a:pPr>
              <a:buClr>
                <a:schemeClr val="accent2"/>
              </a:buClr>
            </a:pPr>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当使用集合时，只有添加元素，没有对应的删除元素。如</a:t>
            </a:r>
            <a:r>
              <a:rPr lang="en-US" altLang="zh-CN" dirty="0">
                <a:solidFill>
                  <a:schemeClr val="tx1">
                    <a:lumMod val="50000"/>
                    <a:lumOff val="50000"/>
                  </a:schemeClr>
                </a:solidFill>
                <a:sym typeface="+mn-ea"/>
              </a:rPr>
              <a:t>EventBus</a:t>
            </a:r>
            <a:r>
              <a:rPr lang="zh-CN" altLang="en-US" dirty="0">
                <a:solidFill>
                  <a:schemeClr val="tx1">
                    <a:lumMod val="50000"/>
                    <a:lumOff val="50000"/>
                  </a:schemeClr>
                </a:solidFill>
                <a:sym typeface="+mn-ea"/>
              </a:rPr>
              <a:t>只有注册没有注销！</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静态成员</a:t>
            </a:r>
            <a:r>
              <a:rPr lang="en-US" altLang="zh-CN" dirty="0">
                <a:sym typeface="+mn-ea"/>
              </a:rPr>
              <a:t>/</a:t>
            </a:r>
            <a:r>
              <a:rPr lang="zh-CN" altLang="en-US" dirty="0">
                <a:sym typeface="+mn-ea"/>
              </a:rPr>
              <a:t>单例</a:t>
            </a:r>
            <a:endParaRPr lang="en-US" altLang="zh-CN" dirty="0"/>
          </a:p>
          <a:p>
            <a:pPr lvl="1">
              <a:buClr>
                <a:schemeClr val="accent2"/>
              </a:buClr>
            </a:pPr>
            <a:r>
              <a:rPr lang="zh-CN" altLang="en-US" dirty="0">
                <a:solidFill>
                  <a:schemeClr val="tx1">
                    <a:lumMod val="50000"/>
                    <a:lumOff val="50000"/>
                  </a:schemeClr>
                </a:solidFill>
                <a:sym typeface="+mn-ea"/>
              </a:rPr>
              <a:t>作为</a:t>
            </a:r>
            <a:r>
              <a:rPr lang="en-US" altLang="zh-CN" dirty="0">
                <a:solidFill>
                  <a:schemeClr val="tx1">
                    <a:lumMod val="50000"/>
                    <a:lumOff val="50000"/>
                  </a:schemeClr>
                </a:solidFill>
                <a:sym typeface="+mn-ea"/>
              </a:rPr>
              <a:t>GC ROOT</a:t>
            </a:r>
            <a:r>
              <a:rPr lang="zh-CN" altLang="en-US" dirty="0">
                <a:solidFill>
                  <a:schemeClr val="tx1">
                    <a:lumMod val="50000"/>
                    <a:lumOff val="50000"/>
                  </a:schemeClr>
                </a:solidFill>
                <a:sym typeface="+mn-ea"/>
              </a:rPr>
              <a:t>，持有短生命周期引用</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如</a:t>
            </a:r>
            <a:r>
              <a:rPr lang="en-US" altLang="zh-CN" dirty="0">
                <a:solidFill>
                  <a:schemeClr val="tx1">
                    <a:lumMod val="50000"/>
                    <a:lumOff val="50000"/>
                  </a:schemeClr>
                </a:solidFill>
                <a:sym typeface="+mn-ea"/>
              </a:rPr>
              <a:t>Activity)</a:t>
            </a:r>
            <a:r>
              <a:rPr lang="zh-CN" altLang="en-US" dirty="0">
                <a:solidFill>
                  <a:schemeClr val="tx1">
                    <a:lumMod val="50000"/>
                    <a:lumOff val="50000"/>
                  </a:schemeClr>
                </a:solidFill>
                <a:sym typeface="+mn-ea"/>
              </a:rPr>
              <a:t>导致其短生命周期对象无法释放。</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未关闭</a:t>
            </a:r>
            <a:r>
              <a:rPr lang="en-US" altLang="zh-CN" dirty="0">
                <a:sym typeface="+mn-ea"/>
              </a:rPr>
              <a:t>/</a:t>
            </a:r>
            <a:r>
              <a:rPr lang="zh-CN" altLang="en-US" dirty="0">
                <a:sym typeface="+mn-ea"/>
              </a:rPr>
              <a:t>释放资源</a:t>
            </a:r>
            <a:endParaRPr lang="en-US" altLang="zh-CN" dirty="0"/>
          </a:p>
          <a:p>
            <a:pPr lvl="1">
              <a:buClr>
                <a:schemeClr val="accent2"/>
              </a:buClr>
            </a:pPr>
            <a:r>
              <a:rPr lang="zh-CN" altLang="en-US" dirty="0">
                <a:solidFill>
                  <a:schemeClr val="tx1">
                    <a:lumMod val="50000"/>
                    <a:lumOff val="50000"/>
                  </a:schemeClr>
                </a:solidFill>
                <a:sym typeface="+mn-ea"/>
              </a:rPr>
              <a:t>如</a:t>
            </a:r>
            <a:r>
              <a:rPr lang="en-US" altLang="zh-CN" dirty="0">
                <a:solidFill>
                  <a:schemeClr val="tx1">
                    <a:lumMod val="50000"/>
                    <a:lumOff val="50000"/>
                  </a:schemeClr>
                </a:solidFill>
                <a:sym typeface="+mn-ea"/>
              </a:rPr>
              <a:t>FileOutputStream</a:t>
            </a:r>
            <a:r>
              <a:rPr lang="zh-CN" altLang="en-US" dirty="0">
                <a:solidFill>
                  <a:schemeClr val="tx1">
                    <a:lumMod val="50000"/>
                    <a:lumOff val="50000"/>
                  </a:schemeClr>
                </a:solidFill>
                <a:sym typeface="+mn-ea"/>
              </a:rPr>
              <a:t>未</a:t>
            </a:r>
            <a:r>
              <a:rPr lang="en-US" altLang="zh-CN" dirty="0">
                <a:solidFill>
                  <a:schemeClr val="tx1">
                    <a:lumMod val="50000"/>
                    <a:lumOff val="50000"/>
                  </a:schemeClr>
                </a:solidFill>
                <a:sym typeface="+mn-ea"/>
              </a:rPr>
              <a:t>close</a:t>
            </a:r>
            <a:r>
              <a:rPr lang="zh-CN" altLang="en-US" dirty="0">
                <a:solidFill>
                  <a:schemeClr val="tx1">
                    <a:lumMod val="50000"/>
                    <a:lumOff val="50000"/>
                  </a:schemeClr>
                </a:solidFill>
                <a:sym typeface="+mn-ea"/>
              </a:rPr>
              <a:t>。</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en-US" altLang="zh-CN" dirty="0">
                <a:sym typeface="+mn-ea"/>
              </a:rPr>
              <a:t>Handler/Thread(</a:t>
            </a:r>
            <a:r>
              <a:rPr lang="zh-CN" altLang="en-US" dirty="0">
                <a:sym typeface="+mn-ea"/>
              </a:rPr>
              <a:t>非静态内部类</a:t>
            </a:r>
            <a:r>
              <a:rPr lang="en-US" altLang="zh-CN" dirty="0">
                <a:sym typeface="+mn-ea"/>
              </a:rPr>
              <a:t>)</a:t>
            </a:r>
            <a:endParaRPr lang="en-US" altLang="zh-CN" dirty="0"/>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系统</a:t>
            </a:r>
            <a:r>
              <a:rPr lang="en-US" altLang="zh-CN" dirty="0">
                <a:sym typeface="+mn-ea"/>
              </a:rPr>
              <a:t>Bug</a:t>
            </a:r>
            <a:endParaRPr lang="en-US" altLang="zh-CN" dirty="0"/>
          </a:p>
          <a:p>
            <a:pPr lvl="1">
              <a:buClr>
                <a:schemeClr val="accent2"/>
              </a:buClr>
            </a:pPr>
            <a:r>
              <a:rPr lang="zh-CN" altLang="en-US" dirty="0">
                <a:solidFill>
                  <a:schemeClr val="bg2">
                    <a:lumMod val="50000"/>
                  </a:schemeClr>
                </a:solidFill>
                <a:sym typeface="+mn-ea"/>
              </a:rPr>
              <a:t>自定义</a:t>
            </a:r>
            <a:r>
              <a:rPr lang="en-US" altLang="zh-CN" dirty="0">
                <a:solidFill>
                  <a:schemeClr val="bg2">
                    <a:lumMod val="50000"/>
                  </a:schemeClr>
                </a:solidFill>
                <a:sym typeface="+mn-ea"/>
              </a:rPr>
              <a:t>ListView,</a:t>
            </a:r>
            <a:r>
              <a:rPr lang="en-US" altLang="zh-CN" dirty="0">
                <a:solidFill>
                  <a:schemeClr val="bg2">
                    <a:lumMod val="50000"/>
                  </a:schemeClr>
                </a:solidFill>
                <a:sym typeface="+mn-ea"/>
              </a:rPr>
              <a:t>WebView</a:t>
            </a:r>
            <a:r>
              <a:rPr lang="zh-CN" altLang="en-US" dirty="0">
                <a:solidFill>
                  <a:schemeClr val="bg2">
                    <a:lumMod val="50000"/>
                  </a:schemeClr>
                </a:solidFill>
                <a:sym typeface="+mn-ea"/>
              </a:rPr>
              <a:t>、</a:t>
            </a:r>
            <a:r>
              <a:rPr lang="en-US" altLang="zh-CN" dirty="0">
                <a:solidFill>
                  <a:schemeClr val="bg2">
                    <a:lumMod val="50000"/>
                  </a:schemeClr>
                </a:solidFill>
                <a:sym typeface="+mn-ea"/>
              </a:rPr>
              <a:t>InputMethodManager</a:t>
            </a:r>
            <a:r>
              <a:rPr lang="zh-CN" altLang="en-US" dirty="0">
                <a:solidFill>
                  <a:schemeClr val="bg2">
                    <a:lumMod val="50000"/>
                  </a:schemeClr>
                </a:solidFill>
                <a:sym typeface="+mn-ea"/>
              </a:rPr>
              <a:t>等</a:t>
            </a:r>
            <a:endParaRPr lang="en-US" altLang="zh-CN" dirty="0">
              <a:solidFill>
                <a:schemeClr val="bg2">
                  <a:lumMod val="50000"/>
                </a:schemeClr>
              </a:solidFill>
            </a:endParaRPr>
          </a:p>
          <a:p>
            <a:pPr>
              <a:buClr>
                <a:schemeClr val="accent2"/>
              </a:buClr>
            </a:pPr>
            <a:endParaRPr lang="en-US" altLang="zh-CN" dirty="0"/>
          </a:p>
          <a:p>
            <a:pPr>
              <a:buClr>
                <a:schemeClr val="accent2"/>
              </a:buClr>
            </a:pPr>
            <a:r>
              <a:rPr lang="en-US" altLang="zh-CN" dirty="0">
                <a:sym typeface="+mn-ea"/>
              </a:rPr>
              <a:t>……</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4" y="316390"/>
            <a:ext cx="1247830" cy="519736"/>
          </a:xfrm>
          <a:prstGeom prst="roundRect">
            <a:avLst/>
          </a:prstGeom>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自学？</a:t>
            </a:r>
            <a:endParaRPr lang="zh-CN" altLang="en-US" sz="2000" dirty="0">
              <a:solidFill>
                <a:srgbClr val="0070C0"/>
              </a:solidFill>
            </a:endParaRPr>
          </a:p>
        </p:txBody>
      </p:sp>
      <p:sp>
        <p:nvSpPr>
          <p:cNvPr id="2" name="文本框 1"/>
          <p:cNvSpPr txBox="1"/>
          <p:nvPr/>
        </p:nvSpPr>
        <p:spPr>
          <a:xfrm>
            <a:off x="5049795" y="403654"/>
            <a:ext cx="184731" cy="369332"/>
          </a:xfrm>
          <a:prstGeom prst="rect">
            <a:avLst/>
          </a:prstGeom>
          <a:noFill/>
        </p:spPr>
        <p:txBody>
          <a:bodyPr wrap="none" rtlCol="0">
            <a:spAutoFit/>
          </a:bodyPr>
          <a:lstStyle/>
          <a:p>
            <a:endParaRPr lang="zh-CN" altLang="en-US" dirty="0"/>
          </a:p>
        </p:txBody>
      </p:sp>
      <p:grpSp>
        <p:nvGrpSpPr>
          <p:cNvPr id="13" name="组合 12"/>
          <p:cNvGrpSpPr/>
          <p:nvPr/>
        </p:nvGrpSpPr>
        <p:grpSpPr>
          <a:xfrm>
            <a:off x="6398043" y="1622466"/>
            <a:ext cx="1294653" cy="1321814"/>
            <a:chOff x="12412274" y="4315557"/>
            <a:chExt cx="3515860" cy="3515861"/>
          </a:xfrm>
        </p:grpSpPr>
        <p:sp>
          <p:nvSpPr>
            <p:cNvPr id="14" name="Shape 1627"/>
            <p:cNvSpPr/>
            <p:nvPr/>
          </p:nvSpPr>
          <p:spPr>
            <a:xfrm>
              <a:off x="12412274" y="4315557"/>
              <a:ext cx="3515860"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accent2"/>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5" name="Shape 1628"/>
            <p:cNvSpPr/>
            <p:nvPr/>
          </p:nvSpPr>
          <p:spPr>
            <a:xfrm>
              <a:off x="12684149"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solidFill>
                <a:schemeClr val="accent2"/>
              </a:solidFill>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6" name="Shape 1631"/>
            <p:cNvSpPr/>
            <p:nvPr/>
          </p:nvSpPr>
          <p:spPr>
            <a:xfrm>
              <a:off x="13340747" y="5297119"/>
              <a:ext cx="1468255" cy="1468861"/>
            </a:xfrm>
            <a:custGeom>
              <a:avLst/>
              <a:gdLst/>
              <a:ahLst/>
              <a:cxnLst>
                <a:cxn ang="0">
                  <a:pos x="wd2" y="hd2"/>
                </a:cxn>
                <a:cxn ang="5400000">
                  <a:pos x="wd2" y="hd2"/>
                </a:cxn>
                <a:cxn ang="10800000">
                  <a:pos x="wd2" y="hd2"/>
                </a:cxn>
                <a:cxn ang="16200000">
                  <a:pos x="wd2" y="hd2"/>
                </a:cxn>
              </a:cxnLst>
              <a:rect l="0" t="0" r="r" b="b"/>
              <a:pathLst>
                <a:path w="21592" h="21600" extrusionOk="0">
                  <a:moveTo>
                    <a:pt x="19673" y="3125"/>
                  </a:moveTo>
                  <a:cubicBezTo>
                    <a:pt x="19662" y="3136"/>
                    <a:pt x="19652" y="3148"/>
                    <a:pt x="19642" y="3160"/>
                  </a:cubicBezTo>
                  <a:lnTo>
                    <a:pt x="13874" y="9615"/>
                  </a:lnTo>
                  <a:lnTo>
                    <a:pt x="11980" y="7721"/>
                  </a:lnTo>
                  <a:lnTo>
                    <a:pt x="18436" y="1951"/>
                  </a:lnTo>
                  <a:cubicBezTo>
                    <a:pt x="18446" y="1940"/>
                    <a:pt x="18458" y="1930"/>
                    <a:pt x="18469" y="1918"/>
                  </a:cubicBezTo>
                  <a:cubicBezTo>
                    <a:pt x="18790" y="1597"/>
                    <a:pt x="19352" y="1596"/>
                    <a:pt x="19675" y="1918"/>
                  </a:cubicBezTo>
                  <a:cubicBezTo>
                    <a:pt x="19834" y="2080"/>
                    <a:pt x="19923" y="2294"/>
                    <a:pt x="19923" y="2522"/>
                  </a:cubicBezTo>
                  <a:cubicBezTo>
                    <a:pt x="19923" y="2749"/>
                    <a:pt x="19834" y="2965"/>
                    <a:pt x="19673" y="3125"/>
                  </a:cubicBezTo>
                  <a:cubicBezTo>
                    <a:pt x="19673" y="3125"/>
                    <a:pt x="19673" y="3125"/>
                    <a:pt x="19673" y="3125"/>
                  </a:cubicBezTo>
                  <a:close/>
                  <a:moveTo>
                    <a:pt x="14352" y="14847"/>
                  </a:moveTo>
                  <a:lnTo>
                    <a:pt x="6751" y="7242"/>
                  </a:lnTo>
                  <a:lnTo>
                    <a:pt x="8316" y="6418"/>
                  </a:lnTo>
                  <a:lnTo>
                    <a:pt x="15179" y="13281"/>
                  </a:lnTo>
                  <a:cubicBezTo>
                    <a:pt x="15179" y="13281"/>
                    <a:pt x="14352" y="14847"/>
                    <a:pt x="14352" y="14847"/>
                  </a:cubicBezTo>
                  <a:close/>
                  <a:moveTo>
                    <a:pt x="9570" y="20545"/>
                  </a:moveTo>
                  <a:lnTo>
                    <a:pt x="9007" y="19982"/>
                  </a:lnTo>
                  <a:lnTo>
                    <a:pt x="9698" y="18571"/>
                  </a:lnTo>
                  <a:cubicBezTo>
                    <a:pt x="9779" y="18402"/>
                    <a:pt x="9740" y="18201"/>
                    <a:pt x="9601" y="18076"/>
                  </a:cubicBezTo>
                  <a:cubicBezTo>
                    <a:pt x="9462" y="17952"/>
                    <a:pt x="9255" y="17936"/>
                    <a:pt x="9099" y="18036"/>
                  </a:cubicBezTo>
                  <a:lnTo>
                    <a:pt x="7855" y="18830"/>
                  </a:lnTo>
                  <a:lnTo>
                    <a:pt x="7312" y="18287"/>
                  </a:lnTo>
                  <a:lnTo>
                    <a:pt x="8827" y="15726"/>
                  </a:lnTo>
                  <a:cubicBezTo>
                    <a:pt x="8926" y="15563"/>
                    <a:pt x="8899" y="15352"/>
                    <a:pt x="8763" y="15218"/>
                  </a:cubicBezTo>
                  <a:cubicBezTo>
                    <a:pt x="8627" y="15083"/>
                    <a:pt x="8416" y="15058"/>
                    <a:pt x="8252" y="15157"/>
                  </a:cubicBezTo>
                  <a:lnTo>
                    <a:pt x="5722" y="16695"/>
                  </a:lnTo>
                  <a:lnTo>
                    <a:pt x="3696" y="14669"/>
                  </a:lnTo>
                  <a:lnTo>
                    <a:pt x="4301" y="13058"/>
                  </a:lnTo>
                  <a:cubicBezTo>
                    <a:pt x="4360" y="12899"/>
                    <a:pt x="4319" y="12720"/>
                    <a:pt x="4193" y="12605"/>
                  </a:cubicBezTo>
                  <a:cubicBezTo>
                    <a:pt x="4069" y="12490"/>
                    <a:pt x="3885" y="12462"/>
                    <a:pt x="3732" y="12535"/>
                  </a:cubicBezTo>
                  <a:lnTo>
                    <a:pt x="2258" y="13232"/>
                  </a:lnTo>
                  <a:lnTo>
                    <a:pt x="1054" y="12026"/>
                  </a:lnTo>
                  <a:lnTo>
                    <a:pt x="5715" y="8568"/>
                  </a:lnTo>
                  <a:lnTo>
                    <a:pt x="13026" y="15882"/>
                  </a:lnTo>
                  <a:cubicBezTo>
                    <a:pt x="13026" y="15882"/>
                    <a:pt x="9570" y="20545"/>
                    <a:pt x="9570" y="20545"/>
                  </a:cubicBezTo>
                  <a:close/>
                  <a:moveTo>
                    <a:pt x="21592" y="2522"/>
                  </a:moveTo>
                  <a:cubicBezTo>
                    <a:pt x="21592" y="1848"/>
                    <a:pt x="21330" y="1215"/>
                    <a:pt x="20854" y="739"/>
                  </a:cubicBezTo>
                  <a:cubicBezTo>
                    <a:pt x="20378" y="262"/>
                    <a:pt x="19746" y="0"/>
                    <a:pt x="19071" y="0"/>
                  </a:cubicBezTo>
                  <a:cubicBezTo>
                    <a:pt x="18406" y="0"/>
                    <a:pt x="17781" y="255"/>
                    <a:pt x="17306" y="721"/>
                  </a:cubicBezTo>
                  <a:lnTo>
                    <a:pt x="10798" y="6539"/>
                  </a:lnTo>
                  <a:lnTo>
                    <a:pt x="9061" y="4801"/>
                  </a:lnTo>
                  <a:cubicBezTo>
                    <a:pt x="8803" y="4542"/>
                    <a:pt x="8405" y="4482"/>
                    <a:pt x="8081" y="4653"/>
                  </a:cubicBezTo>
                  <a:lnTo>
                    <a:pt x="4972" y="6295"/>
                  </a:lnTo>
                  <a:cubicBezTo>
                    <a:pt x="4737" y="6419"/>
                    <a:pt x="4577" y="6647"/>
                    <a:pt x="4537" y="6909"/>
                  </a:cubicBezTo>
                  <a:cubicBezTo>
                    <a:pt x="4497" y="7170"/>
                    <a:pt x="4584" y="7436"/>
                    <a:pt x="4771" y="7623"/>
                  </a:cubicBezTo>
                  <a:lnTo>
                    <a:pt x="5118" y="7971"/>
                  </a:lnTo>
                  <a:lnTo>
                    <a:pt x="169" y="11644"/>
                  </a:lnTo>
                  <a:cubicBezTo>
                    <a:pt x="71" y="11716"/>
                    <a:pt x="10" y="11828"/>
                    <a:pt x="2" y="11948"/>
                  </a:cubicBezTo>
                  <a:cubicBezTo>
                    <a:pt x="-8" y="12069"/>
                    <a:pt x="36" y="12188"/>
                    <a:pt x="122" y="12273"/>
                  </a:cubicBezTo>
                  <a:lnTo>
                    <a:pt x="1876" y="14030"/>
                  </a:lnTo>
                  <a:cubicBezTo>
                    <a:pt x="2001" y="14154"/>
                    <a:pt x="2191" y="14186"/>
                    <a:pt x="2351" y="14111"/>
                  </a:cubicBezTo>
                  <a:lnTo>
                    <a:pt x="3158" y="13729"/>
                  </a:lnTo>
                  <a:lnTo>
                    <a:pt x="2820" y="14628"/>
                  </a:lnTo>
                  <a:cubicBezTo>
                    <a:pt x="2763" y="14781"/>
                    <a:pt x="2800" y="14953"/>
                    <a:pt x="2916" y="15070"/>
                  </a:cubicBezTo>
                  <a:lnTo>
                    <a:pt x="5362" y="17516"/>
                  </a:lnTo>
                  <a:cubicBezTo>
                    <a:pt x="5500" y="17654"/>
                    <a:pt x="5711" y="17677"/>
                    <a:pt x="5875" y="17579"/>
                  </a:cubicBezTo>
                  <a:lnTo>
                    <a:pt x="7260" y="16736"/>
                  </a:lnTo>
                  <a:lnTo>
                    <a:pt x="6429" y="18139"/>
                  </a:lnTo>
                  <a:cubicBezTo>
                    <a:pt x="6332" y="18304"/>
                    <a:pt x="6360" y="18513"/>
                    <a:pt x="6493" y="18648"/>
                  </a:cubicBezTo>
                  <a:lnTo>
                    <a:pt x="7503" y="19658"/>
                  </a:lnTo>
                  <a:cubicBezTo>
                    <a:pt x="7642" y="19796"/>
                    <a:pt x="7857" y="19818"/>
                    <a:pt x="8022" y="19715"/>
                  </a:cubicBezTo>
                  <a:lnTo>
                    <a:pt x="8294" y="19539"/>
                  </a:lnTo>
                  <a:lnTo>
                    <a:pt x="8127" y="19882"/>
                  </a:lnTo>
                  <a:cubicBezTo>
                    <a:pt x="8047" y="20041"/>
                    <a:pt x="8080" y="20233"/>
                    <a:pt x="8206" y="20360"/>
                  </a:cubicBezTo>
                  <a:lnTo>
                    <a:pt x="9322" y="21478"/>
                  </a:lnTo>
                  <a:cubicBezTo>
                    <a:pt x="9401" y="21555"/>
                    <a:pt x="9507" y="21600"/>
                    <a:pt x="9617" y="21600"/>
                  </a:cubicBezTo>
                  <a:cubicBezTo>
                    <a:pt x="9627" y="21600"/>
                    <a:pt x="9638" y="21600"/>
                    <a:pt x="9648" y="21597"/>
                  </a:cubicBezTo>
                  <a:cubicBezTo>
                    <a:pt x="9769" y="21590"/>
                    <a:pt x="9880" y="21528"/>
                    <a:pt x="9952" y="21430"/>
                  </a:cubicBezTo>
                  <a:lnTo>
                    <a:pt x="13624" y="16478"/>
                  </a:lnTo>
                  <a:lnTo>
                    <a:pt x="13971" y="16827"/>
                  </a:lnTo>
                  <a:cubicBezTo>
                    <a:pt x="14129" y="16984"/>
                    <a:pt x="14343" y="17071"/>
                    <a:pt x="14562" y="17071"/>
                  </a:cubicBezTo>
                  <a:cubicBezTo>
                    <a:pt x="14604" y="17071"/>
                    <a:pt x="14646" y="17067"/>
                    <a:pt x="14687" y="17061"/>
                  </a:cubicBezTo>
                  <a:cubicBezTo>
                    <a:pt x="14949" y="17021"/>
                    <a:pt x="15175" y="16860"/>
                    <a:pt x="15299" y="16627"/>
                  </a:cubicBezTo>
                  <a:lnTo>
                    <a:pt x="16941" y="13515"/>
                  </a:lnTo>
                  <a:cubicBezTo>
                    <a:pt x="17111" y="13192"/>
                    <a:pt x="17052" y="12794"/>
                    <a:pt x="16792" y="12536"/>
                  </a:cubicBezTo>
                  <a:lnTo>
                    <a:pt x="15055" y="10797"/>
                  </a:lnTo>
                  <a:lnTo>
                    <a:pt x="20871" y="4288"/>
                  </a:lnTo>
                  <a:cubicBezTo>
                    <a:pt x="21337" y="3814"/>
                    <a:pt x="21592" y="3188"/>
                    <a:pt x="21592" y="2522"/>
                  </a:cubicBezTo>
                  <a:cubicBezTo>
                    <a:pt x="21592" y="2522"/>
                    <a:pt x="21592" y="2522"/>
                    <a:pt x="21592" y="2522"/>
                  </a:cubicBezTo>
                  <a:close/>
                </a:path>
              </a:pathLst>
            </a:custGeom>
            <a:solidFill>
              <a:srgbClr val="FFFFFF"/>
            </a:solidFill>
            <a:ln w="12700">
              <a:solidFill>
                <a:schemeClr val="bg1"/>
              </a:solidFill>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17" name="组合 16"/>
          <p:cNvGrpSpPr/>
          <p:nvPr/>
        </p:nvGrpSpPr>
        <p:grpSpPr>
          <a:xfrm>
            <a:off x="1307678" y="1622466"/>
            <a:ext cx="1294653" cy="1321814"/>
            <a:chOff x="3487810" y="4315556"/>
            <a:chExt cx="3515861" cy="3515861"/>
          </a:xfrm>
        </p:grpSpPr>
        <p:sp>
          <p:nvSpPr>
            <p:cNvPr id="18" name="Shape 1623"/>
            <p:cNvSpPr/>
            <p:nvPr/>
          </p:nvSpPr>
          <p:spPr>
            <a:xfrm>
              <a:off x="3487810" y="4315556"/>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accent2"/>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9" name="Shape 1624"/>
            <p:cNvSpPr/>
            <p:nvPr/>
          </p:nvSpPr>
          <p:spPr>
            <a:xfrm>
              <a:off x="3759689"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solidFill>
                <a:schemeClr val="bg1"/>
              </a:solidFill>
              <a:miter lim="400000"/>
            </a:ln>
          </p:spPr>
          <p:txBody>
            <a:bodyPr lIns="0" tIns="0" rIns="0" bIns="0" anchor="ctr"/>
            <a:lstStyle/>
            <a:p>
              <a:pPr defTabSz="852805">
                <a:defRPr sz="3200"/>
              </a:pPr>
              <a:endParaRPr sz="2080">
                <a:solidFill>
                  <a:schemeClr val="accent2">
                    <a:lumMod val="60000"/>
                    <a:lumOff val="40000"/>
                  </a:schemeClr>
                </a:solidFill>
                <a:latin typeface="Arial" panose="020B0604020202020204" pitchFamily="34" charset="0"/>
                <a:ea typeface="微软雅黑" panose="020B0503020204020204" charset="-122"/>
                <a:sym typeface="Arial" panose="020B0604020202020204" pitchFamily="34" charset="0"/>
              </a:endParaRPr>
            </a:p>
          </p:txBody>
        </p:sp>
        <p:sp>
          <p:nvSpPr>
            <p:cNvPr id="20" name="Shape 1632"/>
            <p:cNvSpPr/>
            <p:nvPr/>
          </p:nvSpPr>
          <p:spPr>
            <a:xfrm>
              <a:off x="4477508" y="5355235"/>
              <a:ext cx="1534816" cy="1342831"/>
            </a:xfrm>
            <a:custGeom>
              <a:avLst/>
              <a:gdLst/>
              <a:ahLst/>
              <a:cxnLst>
                <a:cxn ang="0">
                  <a:pos x="wd2" y="hd2"/>
                </a:cxn>
                <a:cxn ang="5400000">
                  <a:pos x="wd2" y="hd2"/>
                </a:cxn>
                <a:cxn ang="10800000">
                  <a:pos x="wd2" y="hd2"/>
                </a:cxn>
                <a:cxn ang="16200000">
                  <a:pos x="wd2" y="hd2"/>
                </a:cxn>
              </a:cxnLst>
              <a:rect l="0" t="0" r="r" b="b"/>
              <a:pathLst>
                <a:path w="21600" h="21600" extrusionOk="0">
                  <a:moveTo>
                    <a:pt x="20249" y="20059"/>
                  </a:moveTo>
                  <a:lnTo>
                    <a:pt x="16198" y="16202"/>
                  </a:lnTo>
                  <a:lnTo>
                    <a:pt x="16198" y="13885"/>
                  </a:lnTo>
                  <a:lnTo>
                    <a:pt x="20249" y="10801"/>
                  </a:lnTo>
                  <a:cubicBezTo>
                    <a:pt x="20249" y="10801"/>
                    <a:pt x="20249" y="20059"/>
                    <a:pt x="20249" y="20059"/>
                  </a:cubicBezTo>
                  <a:close/>
                  <a:moveTo>
                    <a:pt x="12824" y="9267"/>
                  </a:moveTo>
                  <a:cubicBezTo>
                    <a:pt x="10955" y="9267"/>
                    <a:pt x="9443" y="7534"/>
                    <a:pt x="9443" y="5403"/>
                  </a:cubicBezTo>
                  <a:cubicBezTo>
                    <a:pt x="9443" y="3267"/>
                    <a:pt x="10958" y="1533"/>
                    <a:pt x="12824" y="1533"/>
                  </a:cubicBezTo>
                  <a:cubicBezTo>
                    <a:pt x="14692" y="1533"/>
                    <a:pt x="16205" y="3267"/>
                    <a:pt x="16205" y="5403"/>
                  </a:cubicBezTo>
                  <a:cubicBezTo>
                    <a:pt x="16205" y="7534"/>
                    <a:pt x="14692" y="9267"/>
                    <a:pt x="12824" y="9267"/>
                  </a:cubicBezTo>
                  <a:cubicBezTo>
                    <a:pt x="12824" y="9267"/>
                    <a:pt x="12824" y="9267"/>
                    <a:pt x="12824" y="9267"/>
                  </a:cubicBezTo>
                  <a:close/>
                  <a:moveTo>
                    <a:pt x="14850" y="18514"/>
                  </a:moveTo>
                  <a:cubicBezTo>
                    <a:pt x="14850" y="19367"/>
                    <a:pt x="14244" y="20059"/>
                    <a:pt x="13499" y="20059"/>
                  </a:cubicBezTo>
                  <a:lnTo>
                    <a:pt x="2699" y="20059"/>
                  </a:lnTo>
                  <a:cubicBezTo>
                    <a:pt x="1954" y="20059"/>
                    <a:pt x="1352" y="19369"/>
                    <a:pt x="1352" y="18514"/>
                  </a:cubicBezTo>
                  <a:lnTo>
                    <a:pt x="1352" y="12345"/>
                  </a:lnTo>
                  <a:cubicBezTo>
                    <a:pt x="1352" y="11490"/>
                    <a:pt x="1954" y="10801"/>
                    <a:pt x="2699" y="10801"/>
                  </a:cubicBezTo>
                  <a:lnTo>
                    <a:pt x="13499" y="10801"/>
                  </a:lnTo>
                  <a:cubicBezTo>
                    <a:pt x="14244" y="10801"/>
                    <a:pt x="14850" y="11490"/>
                    <a:pt x="14850" y="12345"/>
                  </a:cubicBezTo>
                  <a:cubicBezTo>
                    <a:pt x="14850" y="12345"/>
                    <a:pt x="14850" y="18514"/>
                    <a:pt x="14850" y="18514"/>
                  </a:cubicBezTo>
                  <a:close/>
                  <a:moveTo>
                    <a:pt x="1352" y="6171"/>
                  </a:moveTo>
                  <a:cubicBezTo>
                    <a:pt x="1352" y="4469"/>
                    <a:pt x="2557" y="3085"/>
                    <a:pt x="4051" y="3085"/>
                  </a:cubicBezTo>
                  <a:cubicBezTo>
                    <a:pt x="5539" y="3085"/>
                    <a:pt x="6750" y="4469"/>
                    <a:pt x="6750" y="6171"/>
                  </a:cubicBezTo>
                  <a:cubicBezTo>
                    <a:pt x="6750" y="7877"/>
                    <a:pt x="5539" y="9259"/>
                    <a:pt x="4051" y="9259"/>
                  </a:cubicBezTo>
                  <a:cubicBezTo>
                    <a:pt x="2557" y="9259"/>
                    <a:pt x="1352" y="7877"/>
                    <a:pt x="1352" y="6171"/>
                  </a:cubicBezTo>
                  <a:cubicBezTo>
                    <a:pt x="1352" y="6171"/>
                    <a:pt x="1352" y="6171"/>
                    <a:pt x="1352" y="6171"/>
                  </a:cubicBezTo>
                  <a:close/>
                  <a:moveTo>
                    <a:pt x="20249" y="9259"/>
                  </a:moveTo>
                  <a:lnTo>
                    <a:pt x="16198" y="12345"/>
                  </a:lnTo>
                  <a:cubicBezTo>
                    <a:pt x="16198" y="11406"/>
                    <a:pt x="15826" y="10578"/>
                    <a:pt x="15249" y="10014"/>
                  </a:cubicBezTo>
                  <a:cubicBezTo>
                    <a:pt x="16623" y="9067"/>
                    <a:pt x="17550" y="7365"/>
                    <a:pt x="17550" y="5403"/>
                  </a:cubicBezTo>
                  <a:cubicBezTo>
                    <a:pt x="17550" y="2420"/>
                    <a:pt x="15434" y="0"/>
                    <a:pt x="12824" y="0"/>
                  </a:cubicBezTo>
                  <a:cubicBezTo>
                    <a:pt x="10213" y="0"/>
                    <a:pt x="8101" y="2420"/>
                    <a:pt x="8101" y="5403"/>
                  </a:cubicBezTo>
                  <a:cubicBezTo>
                    <a:pt x="8101" y="6912"/>
                    <a:pt x="8648" y="8277"/>
                    <a:pt x="9525" y="9259"/>
                  </a:cubicBezTo>
                  <a:lnTo>
                    <a:pt x="7050" y="9259"/>
                  </a:lnTo>
                  <a:cubicBezTo>
                    <a:pt x="7695" y="8438"/>
                    <a:pt x="8101" y="7365"/>
                    <a:pt x="8101" y="6171"/>
                  </a:cubicBezTo>
                  <a:cubicBezTo>
                    <a:pt x="8101" y="3617"/>
                    <a:pt x="6288" y="1546"/>
                    <a:pt x="4051" y="1546"/>
                  </a:cubicBezTo>
                  <a:cubicBezTo>
                    <a:pt x="1814" y="1546"/>
                    <a:pt x="0" y="3617"/>
                    <a:pt x="0" y="6171"/>
                  </a:cubicBezTo>
                  <a:cubicBezTo>
                    <a:pt x="0" y="7569"/>
                    <a:pt x="551" y="8803"/>
                    <a:pt x="1405" y="9651"/>
                  </a:cubicBezTo>
                  <a:cubicBezTo>
                    <a:pt x="571" y="10179"/>
                    <a:pt x="0" y="11181"/>
                    <a:pt x="0" y="12345"/>
                  </a:cubicBezTo>
                  <a:lnTo>
                    <a:pt x="0" y="18514"/>
                  </a:lnTo>
                  <a:cubicBezTo>
                    <a:pt x="0" y="20221"/>
                    <a:pt x="1210" y="21600"/>
                    <a:pt x="2699" y="21600"/>
                  </a:cubicBezTo>
                  <a:lnTo>
                    <a:pt x="13499" y="21600"/>
                  </a:lnTo>
                  <a:cubicBezTo>
                    <a:pt x="14989" y="21600"/>
                    <a:pt x="16198" y="20221"/>
                    <a:pt x="16198" y="18514"/>
                  </a:cubicBezTo>
                  <a:lnTo>
                    <a:pt x="16198" y="17743"/>
                  </a:lnTo>
                  <a:lnTo>
                    <a:pt x="20249" y="21600"/>
                  </a:lnTo>
                  <a:cubicBezTo>
                    <a:pt x="20994" y="21600"/>
                    <a:pt x="21600" y="20911"/>
                    <a:pt x="21600" y="20059"/>
                  </a:cubicBezTo>
                  <a:lnTo>
                    <a:pt x="21600" y="10801"/>
                  </a:lnTo>
                  <a:cubicBezTo>
                    <a:pt x="21600" y="9949"/>
                    <a:pt x="20994" y="9259"/>
                    <a:pt x="20249" y="9259"/>
                  </a:cubicBezTo>
                  <a:cubicBezTo>
                    <a:pt x="20249" y="9259"/>
                    <a:pt x="20249" y="9259"/>
                    <a:pt x="20249" y="9259"/>
                  </a:cubicBez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1" name="组合 20"/>
          <p:cNvGrpSpPr/>
          <p:nvPr/>
        </p:nvGrpSpPr>
        <p:grpSpPr>
          <a:xfrm>
            <a:off x="3782840" y="1622466"/>
            <a:ext cx="1294653" cy="1321814"/>
            <a:chOff x="7950043" y="4315557"/>
            <a:chExt cx="3515861" cy="3515861"/>
          </a:xfrm>
        </p:grpSpPr>
        <p:sp>
          <p:nvSpPr>
            <p:cNvPr id="22" name="Shape 1625"/>
            <p:cNvSpPr/>
            <p:nvPr/>
          </p:nvSpPr>
          <p:spPr>
            <a:xfrm>
              <a:off x="7950043" y="4315557"/>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tx1">
                  <a:lumMod val="50000"/>
                  <a:lumOff val="50000"/>
                </a:schemeClr>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3" name="Shape 1626"/>
            <p:cNvSpPr/>
            <p:nvPr/>
          </p:nvSpPr>
          <p:spPr>
            <a:xfrm>
              <a:off x="8221920"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4" name="Shape 1633"/>
            <p:cNvSpPr/>
            <p:nvPr/>
          </p:nvSpPr>
          <p:spPr>
            <a:xfrm>
              <a:off x="8898459" y="5315833"/>
              <a:ext cx="1608976" cy="1430294"/>
            </a:xfrm>
            <a:custGeom>
              <a:avLst/>
              <a:gdLst/>
              <a:ahLst/>
              <a:cxnLst>
                <a:cxn ang="0">
                  <a:pos x="wd2" y="hd2"/>
                </a:cxn>
                <a:cxn ang="5400000">
                  <a:pos x="wd2" y="hd2"/>
                </a:cxn>
                <a:cxn ang="10800000">
                  <a:pos x="wd2" y="hd2"/>
                </a:cxn>
                <a:cxn ang="16200000">
                  <a:pos x="wd2" y="hd2"/>
                </a:cxn>
              </a:cxnLst>
              <a:rect l="0" t="0" r="r" b="b"/>
              <a:pathLst>
                <a:path w="21504" h="21549" extrusionOk="0">
                  <a:moveTo>
                    <a:pt x="12246" y="17"/>
                  </a:moveTo>
                  <a:cubicBezTo>
                    <a:pt x="11990" y="86"/>
                    <a:pt x="11811" y="339"/>
                    <a:pt x="11811" y="635"/>
                  </a:cubicBezTo>
                  <a:lnTo>
                    <a:pt x="11811" y="14336"/>
                  </a:lnTo>
                  <a:cubicBezTo>
                    <a:pt x="11811" y="14689"/>
                    <a:pt x="12064" y="14980"/>
                    <a:pt x="12377" y="14980"/>
                  </a:cubicBezTo>
                  <a:lnTo>
                    <a:pt x="18513" y="14980"/>
                  </a:lnTo>
                  <a:cubicBezTo>
                    <a:pt x="18710" y="14980"/>
                    <a:pt x="18893" y="14860"/>
                    <a:pt x="18996" y="14672"/>
                  </a:cubicBezTo>
                  <a:cubicBezTo>
                    <a:pt x="19099" y="14483"/>
                    <a:pt x="19108" y="14246"/>
                    <a:pt x="19019" y="14048"/>
                  </a:cubicBezTo>
                  <a:lnTo>
                    <a:pt x="12883" y="346"/>
                  </a:lnTo>
                  <a:cubicBezTo>
                    <a:pt x="12765" y="82"/>
                    <a:pt x="12502" y="-51"/>
                    <a:pt x="12246" y="17"/>
                  </a:cubicBezTo>
                  <a:close/>
                  <a:moveTo>
                    <a:pt x="10383" y="219"/>
                  </a:moveTo>
                  <a:cubicBezTo>
                    <a:pt x="10293" y="207"/>
                    <a:pt x="10196" y="214"/>
                    <a:pt x="10109" y="252"/>
                  </a:cubicBezTo>
                  <a:cubicBezTo>
                    <a:pt x="6744" y="1722"/>
                    <a:pt x="4445" y="5308"/>
                    <a:pt x="3110" y="8056"/>
                  </a:cubicBezTo>
                  <a:cubicBezTo>
                    <a:pt x="2307" y="9706"/>
                    <a:pt x="1780" y="11194"/>
                    <a:pt x="1479" y="12149"/>
                  </a:cubicBezTo>
                  <a:cubicBezTo>
                    <a:pt x="1347" y="12567"/>
                    <a:pt x="919" y="13966"/>
                    <a:pt x="955" y="14443"/>
                  </a:cubicBezTo>
                  <a:cubicBezTo>
                    <a:pt x="979" y="14774"/>
                    <a:pt x="1226" y="15034"/>
                    <a:pt x="1520" y="15034"/>
                  </a:cubicBezTo>
                  <a:lnTo>
                    <a:pt x="10317" y="15034"/>
                  </a:lnTo>
                  <a:cubicBezTo>
                    <a:pt x="10631" y="15034"/>
                    <a:pt x="10883" y="14743"/>
                    <a:pt x="10883" y="14390"/>
                  </a:cubicBezTo>
                  <a:lnTo>
                    <a:pt x="10883" y="849"/>
                  </a:lnTo>
                  <a:cubicBezTo>
                    <a:pt x="10883" y="638"/>
                    <a:pt x="10793" y="446"/>
                    <a:pt x="10639" y="326"/>
                  </a:cubicBezTo>
                  <a:cubicBezTo>
                    <a:pt x="10562" y="267"/>
                    <a:pt x="10473" y="231"/>
                    <a:pt x="10383" y="219"/>
                  </a:cubicBezTo>
                  <a:close/>
                  <a:moveTo>
                    <a:pt x="9752" y="1836"/>
                  </a:moveTo>
                  <a:lnTo>
                    <a:pt x="9752" y="13752"/>
                  </a:lnTo>
                  <a:lnTo>
                    <a:pt x="2217" y="13752"/>
                  </a:lnTo>
                  <a:cubicBezTo>
                    <a:pt x="2772" y="11538"/>
                    <a:pt x="5160" y="4462"/>
                    <a:pt x="9752" y="1836"/>
                  </a:cubicBezTo>
                  <a:close/>
                  <a:moveTo>
                    <a:pt x="12942" y="3319"/>
                  </a:moveTo>
                  <a:lnTo>
                    <a:pt x="17591" y="13699"/>
                  </a:lnTo>
                  <a:lnTo>
                    <a:pt x="12942" y="13699"/>
                  </a:lnTo>
                  <a:cubicBezTo>
                    <a:pt x="12942" y="13699"/>
                    <a:pt x="12942" y="3319"/>
                    <a:pt x="12942" y="3319"/>
                  </a:cubicBezTo>
                  <a:close/>
                  <a:moveTo>
                    <a:pt x="568" y="16101"/>
                  </a:moveTo>
                  <a:cubicBezTo>
                    <a:pt x="328" y="16101"/>
                    <a:pt x="113" y="16268"/>
                    <a:pt x="32" y="16523"/>
                  </a:cubicBezTo>
                  <a:cubicBezTo>
                    <a:pt x="-48" y="16778"/>
                    <a:pt x="25" y="17064"/>
                    <a:pt x="211" y="17235"/>
                  </a:cubicBezTo>
                  <a:lnTo>
                    <a:pt x="4764" y="21408"/>
                  </a:lnTo>
                  <a:cubicBezTo>
                    <a:pt x="4865" y="21501"/>
                    <a:pt x="4991" y="21549"/>
                    <a:pt x="5121" y="21549"/>
                  </a:cubicBezTo>
                  <a:lnTo>
                    <a:pt x="16383" y="21549"/>
                  </a:lnTo>
                  <a:cubicBezTo>
                    <a:pt x="16513" y="21549"/>
                    <a:pt x="16639" y="21501"/>
                    <a:pt x="16740" y="21408"/>
                  </a:cubicBezTo>
                  <a:lnTo>
                    <a:pt x="21293" y="17235"/>
                  </a:lnTo>
                  <a:cubicBezTo>
                    <a:pt x="21479" y="17064"/>
                    <a:pt x="21552" y="16778"/>
                    <a:pt x="21472" y="16523"/>
                  </a:cubicBezTo>
                  <a:cubicBezTo>
                    <a:pt x="21391" y="16268"/>
                    <a:pt x="21176" y="16101"/>
                    <a:pt x="20936" y="16101"/>
                  </a:cubicBezTo>
                  <a:lnTo>
                    <a:pt x="568" y="16101"/>
                  </a:lnTo>
                  <a:close/>
                  <a:moveTo>
                    <a:pt x="2163" y="17382"/>
                  </a:moveTo>
                  <a:lnTo>
                    <a:pt x="19341" y="17382"/>
                  </a:lnTo>
                  <a:cubicBezTo>
                    <a:pt x="19341" y="17382"/>
                    <a:pt x="16180" y="20274"/>
                    <a:pt x="16180" y="20274"/>
                  </a:cubicBezTo>
                  <a:lnTo>
                    <a:pt x="5324" y="20274"/>
                  </a:lnTo>
                  <a:lnTo>
                    <a:pt x="2163" y="17382"/>
                  </a:ln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5" name="组合 24"/>
          <p:cNvGrpSpPr/>
          <p:nvPr/>
        </p:nvGrpSpPr>
        <p:grpSpPr>
          <a:xfrm>
            <a:off x="8955584" y="1622466"/>
            <a:ext cx="1294653" cy="1321814"/>
            <a:chOff x="16874504" y="4315557"/>
            <a:chExt cx="3515861" cy="3515861"/>
          </a:xfrm>
        </p:grpSpPr>
        <p:sp>
          <p:nvSpPr>
            <p:cNvPr id="26" name="Shape 1629"/>
            <p:cNvSpPr/>
            <p:nvPr/>
          </p:nvSpPr>
          <p:spPr>
            <a:xfrm>
              <a:off x="16874504" y="4315557"/>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tx1">
                  <a:lumMod val="50000"/>
                  <a:lumOff val="50000"/>
                </a:schemeClr>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7" name="Shape 1630"/>
            <p:cNvSpPr/>
            <p:nvPr/>
          </p:nvSpPr>
          <p:spPr>
            <a:xfrm>
              <a:off x="17146382" y="4587434"/>
              <a:ext cx="2972107"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8" name="Shape 1634"/>
            <p:cNvSpPr/>
            <p:nvPr/>
          </p:nvSpPr>
          <p:spPr>
            <a:xfrm>
              <a:off x="17898307" y="5277849"/>
              <a:ext cx="1468255" cy="1505537"/>
            </a:xfrm>
            <a:custGeom>
              <a:avLst/>
              <a:gdLst/>
              <a:ahLst/>
              <a:cxnLst>
                <a:cxn ang="0">
                  <a:pos x="wd2" y="hd2"/>
                </a:cxn>
                <a:cxn ang="5400000">
                  <a:pos x="wd2" y="hd2"/>
                </a:cxn>
                <a:cxn ang="10800000">
                  <a:pos x="wd2" y="hd2"/>
                </a:cxn>
                <a:cxn ang="16200000">
                  <a:pos x="wd2" y="hd2"/>
                </a:cxn>
              </a:cxnLst>
              <a:rect l="0" t="0" r="r" b="b"/>
              <a:pathLst>
                <a:path w="20896" h="21594" extrusionOk="0">
                  <a:moveTo>
                    <a:pt x="20165" y="5"/>
                  </a:moveTo>
                  <a:cubicBezTo>
                    <a:pt x="19915" y="37"/>
                    <a:pt x="19697" y="214"/>
                    <a:pt x="19624" y="474"/>
                  </a:cubicBezTo>
                  <a:cubicBezTo>
                    <a:pt x="19621" y="492"/>
                    <a:pt x="19122" y="2218"/>
                    <a:pt x="17620" y="2962"/>
                  </a:cubicBezTo>
                  <a:cubicBezTo>
                    <a:pt x="16184" y="3674"/>
                    <a:pt x="15501" y="4542"/>
                    <a:pt x="15178" y="5241"/>
                  </a:cubicBezTo>
                  <a:cubicBezTo>
                    <a:pt x="14016" y="4263"/>
                    <a:pt x="12583" y="3707"/>
                    <a:pt x="11050" y="3707"/>
                  </a:cubicBezTo>
                  <a:cubicBezTo>
                    <a:pt x="9316" y="3707"/>
                    <a:pt x="7688" y="4387"/>
                    <a:pt x="6463" y="5621"/>
                  </a:cubicBezTo>
                  <a:lnTo>
                    <a:pt x="1897" y="10223"/>
                  </a:lnTo>
                  <a:cubicBezTo>
                    <a:pt x="-632" y="12772"/>
                    <a:pt x="-632" y="16915"/>
                    <a:pt x="1897" y="19464"/>
                  </a:cubicBezTo>
                  <a:lnTo>
                    <a:pt x="2111" y="19679"/>
                  </a:lnTo>
                  <a:cubicBezTo>
                    <a:pt x="3336" y="20916"/>
                    <a:pt x="4966" y="21594"/>
                    <a:pt x="6698" y="21594"/>
                  </a:cubicBezTo>
                  <a:cubicBezTo>
                    <a:pt x="8431" y="21594"/>
                    <a:pt x="10061" y="20916"/>
                    <a:pt x="11286" y="19679"/>
                  </a:cubicBezTo>
                  <a:lnTo>
                    <a:pt x="15846" y="15084"/>
                  </a:lnTo>
                  <a:cubicBezTo>
                    <a:pt x="18241" y="12670"/>
                    <a:pt x="18342" y="8839"/>
                    <a:pt x="16202" y="6272"/>
                  </a:cubicBezTo>
                  <a:cubicBezTo>
                    <a:pt x="16232" y="5981"/>
                    <a:pt x="16451" y="4999"/>
                    <a:pt x="18189" y="4137"/>
                  </a:cubicBezTo>
                  <a:cubicBezTo>
                    <a:pt x="20205" y="3138"/>
                    <a:pt x="20845" y="927"/>
                    <a:pt x="20872" y="832"/>
                  </a:cubicBezTo>
                  <a:cubicBezTo>
                    <a:pt x="20968" y="485"/>
                    <a:pt x="20767" y="125"/>
                    <a:pt x="20423" y="27"/>
                  </a:cubicBezTo>
                  <a:cubicBezTo>
                    <a:pt x="20337" y="2"/>
                    <a:pt x="20249" y="-6"/>
                    <a:pt x="20165" y="5"/>
                  </a:cubicBezTo>
                  <a:close/>
                  <a:moveTo>
                    <a:pt x="11045" y="5014"/>
                  </a:moveTo>
                  <a:cubicBezTo>
                    <a:pt x="12433" y="5014"/>
                    <a:pt x="13737" y="5554"/>
                    <a:pt x="14718" y="6543"/>
                  </a:cubicBezTo>
                  <a:lnTo>
                    <a:pt x="14932" y="6758"/>
                  </a:lnTo>
                  <a:cubicBezTo>
                    <a:pt x="16957" y="8797"/>
                    <a:pt x="16957" y="12116"/>
                    <a:pt x="14932" y="14157"/>
                  </a:cubicBezTo>
                  <a:lnTo>
                    <a:pt x="14330" y="14764"/>
                  </a:lnTo>
                  <a:cubicBezTo>
                    <a:pt x="9349" y="11981"/>
                    <a:pt x="7244" y="8101"/>
                    <a:pt x="6786" y="7139"/>
                  </a:cubicBezTo>
                  <a:lnTo>
                    <a:pt x="7377" y="6543"/>
                  </a:lnTo>
                  <a:cubicBezTo>
                    <a:pt x="8357" y="5554"/>
                    <a:pt x="9658" y="5014"/>
                    <a:pt x="11045" y="5014"/>
                  </a:cubicBezTo>
                  <a:close/>
                  <a:moveTo>
                    <a:pt x="6304" y="7624"/>
                  </a:moveTo>
                  <a:cubicBezTo>
                    <a:pt x="6960" y="8943"/>
                    <a:pt x="9098" y="12533"/>
                    <a:pt x="13859" y="15244"/>
                  </a:cubicBezTo>
                  <a:lnTo>
                    <a:pt x="10372" y="18758"/>
                  </a:lnTo>
                  <a:cubicBezTo>
                    <a:pt x="9392" y="19748"/>
                    <a:pt x="8085" y="20292"/>
                    <a:pt x="6698" y="20292"/>
                  </a:cubicBezTo>
                  <a:cubicBezTo>
                    <a:pt x="5312" y="20292"/>
                    <a:pt x="4010" y="19748"/>
                    <a:pt x="3030" y="18758"/>
                  </a:cubicBezTo>
                  <a:lnTo>
                    <a:pt x="2817" y="18543"/>
                  </a:lnTo>
                  <a:cubicBezTo>
                    <a:pt x="793" y="16503"/>
                    <a:pt x="793" y="13183"/>
                    <a:pt x="2817" y="11144"/>
                  </a:cubicBezTo>
                  <a:lnTo>
                    <a:pt x="6304" y="7624"/>
                  </a:lnTo>
                  <a:close/>
                  <a:moveTo>
                    <a:pt x="12156" y="8650"/>
                  </a:moveTo>
                  <a:cubicBezTo>
                    <a:pt x="12074" y="8650"/>
                    <a:pt x="11990" y="8680"/>
                    <a:pt x="11926" y="8744"/>
                  </a:cubicBezTo>
                  <a:lnTo>
                    <a:pt x="10782" y="9897"/>
                  </a:lnTo>
                  <a:cubicBezTo>
                    <a:pt x="10655" y="10024"/>
                    <a:pt x="10655" y="10233"/>
                    <a:pt x="10782" y="10361"/>
                  </a:cubicBezTo>
                  <a:cubicBezTo>
                    <a:pt x="10846" y="10424"/>
                    <a:pt x="10930" y="10460"/>
                    <a:pt x="11012" y="10460"/>
                  </a:cubicBezTo>
                  <a:cubicBezTo>
                    <a:pt x="11096" y="10460"/>
                    <a:pt x="11179" y="10424"/>
                    <a:pt x="11242" y="10361"/>
                  </a:cubicBezTo>
                  <a:lnTo>
                    <a:pt x="12386" y="9208"/>
                  </a:lnTo>
                  <a:cubicBezTo>
                    <a:pt x="12513" y="9080"/>
                    <a:pt x="12513" y="8871"/>
                    <a:pt x="12386" y="8744"/>
                  </a:cubicBezTo>
                  <a:cubicBezTo>
                    <a:pt x="12323" y="8680"/>
                    <a:pt x="12239" y="8650"/>
                    <a:pt x="12156" y="8650"/>
                  </a:cubicBezTo>
                  <a:close/>
                  <a:moveTo>
                    <a:pt x="5056" y="10239"/>
                  </a:moveTo>
                  <a:cubicBezTo>
                    <a:pt x="4973" y="10239"/>
                    <a:pt x="4890" y="10269"/>
                    <a:pt x="4826" y="10333"/>
                  </a:cubicBezTo>
                  <a:lnTo>
                    <a:pt x="3813" y="11359"/>
                  </a:lnTo>
                  <a:cubicBezTo>
                    <a:pt x="1943" y="13185"/>
                    <a:pt x="1599" y="15090"/>
                    <a:pt x="2822" y="16871"/>
                  </a:cubicBezTo>
                  <a:cubicBezTo>
                    <a:pt x="2886" y="16962"/>
                    <a:pt x="2988" y="17015"/>
                    <a:pt x="3091" y="17015"/>
                  </a:cubicBezTo>
                  <a:cubicBezTo>
                    <a:pt x="3153" y="17015"/>
                    <a:pt x="3222" y="16992"/>
                    <a:pt x="3277" y="16954"/>
                  </a:cubicBezTo>
                  <a:cubicBezTo>
                    <a:pt x="3424" y="16851"/>
                    <a:pt x="3460" y="16648"/>
                    <a:pt x="3359" y="16501"/>
                  </a:cubicBezTo>
                  <a:cubicBezTo>
                    <a:pt x="2325" y="14997"/>
                    <a:pt x="2628" y="13423"/>
                    <a:pt x="4268" y="11823"/>
                  </a:cubicBezTo>
                  <a:lnTo>
                    <a:pt x="5286" y="10797"/>
                  </a:lnTo>
                  <a:cubicBezTo>
                    <a:pt x="5412" y="10669"/>
                    <a:pt x="5412" y="10460"/>
                    <a:pt x="5286" y="10333"/>
                  </a:cubicBezTo>
                  <a:cubicBezTo>
                    <a:pt x="5223" y="10269"/>
                    <a:pt x="5139" y="10239"/>
                    <a:pt x="5056" y="10239"/>
                  </a:cubicBezTo>
                  <a:close/>
                  <a:moveTo>
                    <a:pt x="3655" y="17125"/>
                  </a:moveTo>
                  <a:cubicBezTo>
                    <a:pt x="3572" y="17125"/>
                    <a:pt x="3488" y="17155"/>
                    <a:pt x="3425" y="17219"/>
                  </a:cubicBezTo>
                  <a:cubicBezTo>
                    <a:pt x="3298" y="17347"/>
                    <a:pt x="3298" y="17555"/>
                    <a:pt x="3425" y="17682"/>
                  </a:cubicBezTo>
                  <a:lnTo>
                    <a:pt x="3578" y="17837"/>
                  </a:lnTo>
                  <a:cubicBezTo>
                    <a:pt x="3641" y="17900"/>
                    <a:pt x="3724" y="17930"/>
                    <a:pt x="3808" y="17930"/>
                  </a:cubicBezTo>
                  <a:cubicBezTo>
                    <a:pt x="3890" y="17930"/>
                    <a:pt x="3975" y="17900"/>
                    <a:pt x="4038" y="17837"/>
                  </a:cubicBezTo>
                  <a:cubicBezTo>
                    <a:pt x="4163" y="17709"/>
                    <a:pt x="4159" y="17501"/>
                    <a:pt x="4032" y="17373"/>
                  </a:cubicBezTo>
                  <a:lnTo>
                    <a:pt x="3884" y="17219"/>
                  </a:lnTo>
                  <a:cubicBezTo>
                    <a:pt x="3821" y="17155"/>
                    <a:pt x="3737" y="17125"/>
                    <a:pt x="3655" y="17125"/>
                  </a:cubicBez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9" name="组合 28"/>
          <p:cNvGrpSpPr/>
          <p:nvPr/>
        </p:nvGrpSpPr>
        <p:grpSpPr>
          <a:xfrm>
            <a:off x="1013254" y="3252602"/>
            <a:ext cx="9910119" cy="1815480"/>
            <a:chOff x="3100309" y="8257866"/>
            <a:chExt cx="17780519" cy="4828952"/>
          </a:xfrm>
        </p:grpSpPr>
        <p:sp>
          <p:nvSpPr>
            <p:cNvPr id="30" name="矩形 29"/>
            <p:cNvSpPr/>
            <p:nvPr/>
          </p:nvSpPr>
          <p:spPr>
            <a:xfrm>
              <a:off x="4084762" y="8299783"/>
              <a:ext cx="837512" cy="695850"/>
            </a:xfrm>
            <a:prstGeom prst="rect">
              <a:avLst/>
            </a:prstGeom>
          </p:spPr>
          <p:txBody>
            <a:bodyPr wrap="none">
              <a:spAutoFit/>
            </a:bodyPr>
            <a:lstStyle/>
            <a:p>
              <a:pPr defTabSz="852805"/>
              <a:r>
                <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rPr>
                <a:t>方向</a:t>
              </a:r>
              <a:endPar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1" name="矩形 30"/>
            <p:cNvSpPr/>
            <p:nvPr/>
          </p:nvSpPr>
          <p:spPr>
            <a:xfrm>
              <a:off x="8586082" y="8325757"/>
              <a:ext cx="837512" cy="695850"/>
            </a:xfrm>
            <a:prstGeom prst="rect">
              <a:avLst/>
            </a:prstGeom>
          </p:spPr>
          <p:txBody>
            <a:bodyPr wrap="none">
              <a:spAutoFit/>
            </a:bodyPr>
            <a:lstStyle/>
            <a:p>
              <a:pPr defTabSz="852805"/>
              <a:r>
                <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rPr>
                <a:t>耗时</a:t>
              </a:r>
              <a:endPar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endParaRPr>
            </a:p>
          </p:txBody>
        </p:sp>
        <p:sp>
          <p:nvSpPr>
            <p:cNvPr id="32" name="矩形 31"/>
            <p:cNvSpPr/>
            <p:nvPr/>
          </p:nvSpPr>
          <p:spPr>
            <a:xfrm>
              <a:off x="12958006" y="8325757"/>
              <a:ext cx="1849889" cy="695850"/>
            </a:xfrm>
            <a:prstGeom prst="rect">
              <a:avLst/>
            </a:prstGeom>
          </p:spPr>
          <p:txBody>
            <a:bodyPr wrap="none">
              <a:spAutoFit/>
            </a:bodyPr>
            <a:lstStyle/>
            <a:p>
              <a:pPr defTabSz="852805"/>
              <a:r>
                <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rPr>
                <a:t>技术无法落地</a:t>
              </a:r>
              <a:endPar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3" name="矩形 32"/>
            <p:cNvSpPr/>
            <p:nvPr/>
          </p:nvSpPr>
          <p:spPr>
            <a:xfrm>
              <a:off x="17713284" y="8257866"/>
              <a:ext cx="1596795" cy="695850"/>
            </a:xfrm>
            <a:prstGeom prst="rect">
              <a:avLst/>
            </a:prstGeom>
          </p:spPr>
          <p:txBody>
            <a:bodyPr wrap="none">
              <a:spAutoFit/>
            </a:bodyPr>
            <a:lstStyle/>
            <a:p>
              <a:pPr defTabSz="852805"/>
              <a:r>
                <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rPr>
                <a:t>坚持不下来</a:t>
              </a:r>
              <a:endPar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endParaRPr>
            </a:p>
          </p:txBody>
        </p:sp>
        <p:sp>
          <p:nvSpPr>
            <p:cNvPr id="34" name="TextBox 57"/>
            <p:cNvSpPr txBox="1"/>
            <p:nvPr/>
          </p:nvSpPr>
          <p:spPr>
            <a:xfrm>
              <a:off x="3100309" y="9360406"/>
              <a:ext cx="3443772" cy="1416259"/>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学习的方向和</a:t>
              </a:r>
              <a:r>
                <a:rPr lang="zh-CN" altLang="en-US" sz="1100" dirty="0">
                  <a:solidFill>
                    <a:schemeClr val="accent2"/>
                  </a:solidFill>
                  <a:latin typeface="微软雅黑" panose="020B0503020204020204" charset="-122"/>
                  <a:ea typeface="微软雅黑" panose="020B0503020204020204" charset="-122"/>
                </a:rPr>
                <a:t>目标 </a:t>
              </a:r>
              <a:r>
                <a:rPr lang="zh-CN" altLang="en-US" sz="1100" dirty="0">
                  <a:solidFill>
                    <a:prstClr val="black">
                      <a:lumMod val="75000"/>
                      <a:lumOff val="25000"/>
                    </a:prstClr>
                  </a:solidFill>
                  <a:latin typeface="微软雅黑" panose="020B0503020204020204" charset="-122"/>
                  <a:ea typeface="微软雅黑" panose="020B0503020204020204" charset="-122"/>
                </a:rPr>
                <a:t>无法把控</a:t>
              </a:r>
              <a:br>
                <a:rPr lang="en-US" altLang="zh-CN" sz="1100" dirty="0">
                  <a:solidFill>
                    <a:prstClr val="black">
                      <a:lumMod val="75000"/>
                      <a:lumOff val="25000"/>
                    </a:prstClr>
                  </a:solidFill>
                  <a:latin typeface="微软雅黑" panose="020B0503020204020204" charset="-122"/>
                  <a:ea typeface="微软雅黑" panose="020B0503020204020204" charset="-122"/>
                </a:rPr>
              </a:br>
              <a:r>
                <a:rPr lang="zh-CN" altLang="en-US" sz="1100" dirty="0">
                  <a:solidFill>
                    <a:prstClr val="black">
                      <a:lumMod val="75000"/>
                      <a:lumOff val="25000"/>
                    </a:prstClr>
                  </a:solidFill>
                  <a:latin typeface="微软雅黑" panose="020B0503020204020204" charset="-122"/>
                  <a:ea typeface="微软雅黑" panose="020B0503020204020204" charset="-122"/>
                </a:rPr>
                <a:t>学习的程度难以掌握</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sp>
          <p:nvSpPr>
            <p:cNvPr id="35" name="TextBox 62"/>
            <p:cNvSpPr txBox="1"/>
            <p:nvPr/>
          </p:nvSpPr>
          <p:spPr>
            <a:xfrm>
              <a:off x="7844737" y="9329227"/>
              <a:ext cx="3416587" cy="2586926"/>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自己遇到了问题，查资料需要很长时间，资料还不一定是对的，这样就增添了学习成本，甚至会</a:t>
              </a:r>
              <a:r>
                <a:rPr lang="zh-CN" altLang="en-US" sz="1100" dirty="0">
                  <a:solidFill>
                    <a:schemeClr val="accent2"/>
                  </a:solidFill>
                  <a:latin typeface="微软雅黑" panose="020B0503020204020204" charset="-122"/>
                  <a:ea typeface="微软雅黑" panose="020B0503020204020204" charset="-122"/>
                </a:rPr>
                <a:t>导致学习流产</a:t>
              </a:r>
              <a:endParaRPr lang="zh-CN" altLang="en-US" sz="1100" dirty="0">
                <a:solidFill>
                  <a:schemeClr val="accent2"/>
                </a:solidFill>
                <a:latin typeface="微软雅黑" panose="020B0503020204020204" charset="-122"/>
                <a:ea typeface="微软雅黑" panose="020B0503020204020204" charset="-122"/>
              </a:endParaRPr>
            </a:p>
          </p:txBody>
        </p:sp>
        <p:sp>
          <p:nvSpPr>
            <p:cNvPr id="36" name="TextBox 63"/>
            <p:cNvSpPr txBox="1"/>
            <p:nvPr/>
          </p:nvSpPr>
          <p:spPr>
            <a:xfrm>
              <a:off x="12260957" y="9329227"/>
              <a:ext cx="3579839" cy="3757591"/>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自己学习，缺乏实际的项目，学了感觉没有用，所以久而久之就会产生一种想法，反正现在没有用，等以后要有的时候再学习，</a:t>
              </a:r>
              <a:r>
                <a:rPr lang="zh-CN" altLang="en-US" sz="1100" dirty="0">
                  <a:solidFill>
                    <a:schemeClr val="accent2"/>
                  </a:solidFill>
                  <a:latin typeface="微软雅黑" panose="020B0503020204020204" charset="-122"/>
                  <a:ea typeface="微软雅黑" panose="020B0503020204020204" charset="-122"/>
                </a:rPr>
                <a:t>然后就没有然后了</a:t>
              </a:r>
              <a:endParaRPr lang="zh-CN" altLang="en-US" sz="1100" dirty="0">
                <a:solidFill>
                  <a:schemeClr val="accent2"/>
                </a:solidFill>
                <a:latin typeface="微软雅黑" panose="020B0503020204020204" charset="-122"/>
                <a:ea typeface="微软雅黑" panose="020B0503020204020204" charset="-122"/>
              </a:endParaRPr>
            </a:p>
          </p:txBody>
        </p:sp>
        <p:sp>
          <p:nvSpPr>
            <p:cNvPr id="37" name="TextBox 64"/>
            <p:cNvSpPr txBox="1"/>
            <p:nvPr/>
          </p:nvSpPr>
          <p:spPr>
            <a:xfrm>
              <a:off x="17010443" y="9329227"/>
              <a:ext cx="3870385" cy="3757591"/>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自学是没有人指导的，是一个坐冷板凳的过程，大部分人本身就是明天主义者，在没有人教，没有人在后面鞭策的时候，学习很容易就变成了，“</a:t>
              </a:r>
              <a:r>
                <a:rPr lang="zh-CN" altLang="en-US" sz="1100" dirty="0">
                  <a:solidFill>
                    <a:schemeClr val="accent2"/>
                  </a:solidFill>
                  <a:latin typeface="微软雅黑" panose="020B0503020204020204" charset="-122"/>
                  <a:ea typeface="微软雅黑" panose="020B0503020204020204" charset="-122"/>
                </a:rPr>
                <a:t>我靠，要不今天先休息吧，明天再努力</a:t>
              </a:r>
              <a:r>
                <a:rPr lang="zh-CN" altLang="en-US" sz="1100" dirty="0">
                  <a:solidFill>
                    <a:prstClr val="black">
                      <a:lumMod val="75000"/>
                      <a:lumOff val="25000"/>
                    </a:prstClr>
                  </a:solidFill>
                  <a:latin typeface="微软雅黑" panose="020B0503020204020204" charset="-122"/>
                  <a:ea typeface="微软雅黑" panose="020B0503020204020204" charset="-122"/>
                </a:rPr>
                <a:t>”</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grpSp>
      <p:grpSp>
        <p:nvGrpSpPr>
          <p:cNvPr id="38" name="组合 37"/>
          <p:cNvGrpSpPr/>
          <p:nvPr/>
        </p:nvGrpSpPr>
        <p:grpSpPr>
          <a:xfrm>
            <a:off x="6766730" y="94851"/>
            <a:ext cx="4153776" cy="837873"/>
            <a:chOff x="7324725" y="1141845"/>
            <a:chExt cx="4153776" cy="837873"/>
          </a:xfrm>
        </p:grpSpPr>
        <p:grpSp>
          <p:nvGrpSpPr>
            <p:cNvPr id="39" name="组合 38"/>
            <p:cNvGrpSpPr/>
            <p:nvPr/>
          </p:nvGrpSpPr>
          <p:grpSpPr>
            <a:xfrm>
              <a:off x="7433480" y="1353183"/>
              <a:ext cx="4045021" cy="369332"/>
              <a:chOff x="6359105" y="5526541"/>
              <a:chExt cx="4045021" cy="369332"/>
            </a:xfrm>
            <a:effectLst>
              <a:outerShdw sx="1000" sy="1000" algn="ctr" rotWithShape="0">
                <a:srgbClr val="000000"/>
              </a:outerShdw>
            </a:effectLst>
          </p:grpSpPr>
          <p:grpSp>
            <p:nvGrpSpPr>
              <p:cNvPr id="41" name="PA_组合 14"/>
              <p:cNvGrpSpPr/>
              <p:nvPr>
                <p:custDataLst>
                  <p:tags r:id="rId2"/>
                </p:custDataLst>
              </p:nvPr>
            </p:nvGrpSpPr>
            <p:grpSpPr bwMode="auto">
              <a:xfrm>
                <a:off x="6359105" y="5535873"/>
                <a:ext cx="360000" cy="360000"/>
                <a:chOff x="4248" y="3024"/>
                <a:chExt cx="600" cy="599"/>
              </a:xfrm>
            </p:grpSpPr>
            <p:sp>
              <p:nvSpPr>
                <p:cNvPr id="43"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grpSp>
              <p:nvGrpSpPr>
                <p:cNvPr id="44" name="Group 16"/>
                <p:cNvGrpSpPr/>
                <p:nvPr/>
              </p:nvGrpSpPr>
              <p:grpSpPr bwMode="auto">
                <a:xfrm>
                  <a:off x="4441" y="3144"/>
                  <a:ext cx="215" cy="345"/>
                  <a:chOff x="4441" y="3144"/>
                  <a:chExt cx="215" cy="345"/>
                </a:xfrm>
              </p:grpSpPr>
              <p:sp>
                <p:nvSpPr>
                  <p:cNvPr id="4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sp>
                <p:nvSpPr>
                  <p:cNvPr id="4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grpSp>
          </p:grpSp>
          <p:sp>
            <p:nvSpPr>
              <p:cNvPr id="42" name="PA_文本框 20"/>
              <p:cNvSpPr txBox="1">
                <a:spLocks noChangeArrowheads="1"/>
              </p:cNvSpPr>
              <p:nvPr>
                <p:custDataLst>
                  <p:tags r:id="rId3"/>
                </p:custDataLst>
              </p:nvPr>
            </p:nvSpPr>
            <p:spPr bwMode="auto">
              <a:xfrm>
                <a:off x="6795446" y="5526541"/>
                <a:ext cx="3608680" cy="369332"/>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dirty="0">
                    <a:solidFill>
                      <a:srgbClr val="333333">
                        <a:lumMod val="65000"/>
                        <a:lumOff val="35000"/>
                      </a:srgbClr>
                    </a:solidFill>
                    <a:latin typeface="微软雅黑" panose="020B0503020204020204" charset="-122"/>
                    <a:ea typeface="微软雅黑" panose="020B0503020204020204" charset="-122"/>
                  </a:rPr>
                  <a:t>课程咨询阿媛老师：</a:t>
                </a:r>
                <a:r>
                  <a:rPr lang="en-US" altLang="zh-CN" dirty="0">
                    <a:solidFill>
                      <a:srgbClr val="333333">
                        <a:lumMod val="65000"/>
                        <a:lumOff val="35000"/>
                      </a:srgbClr>
                    </a:solidFill>
                    <a:latin typeface="微软雅黑" panose="020B0503020204020204" charset="-122"/>
                    <a:ea typeface="微软雅黑" panose="020B0503020204020204" charset="-122"/>
                  </a:rPr>
                  <a:t>2807762965</a:t>
                </a:r>
                <a:endParaRPr lang="en-US" altLang="zh-CN" dirty="0">
                  <a:solidFill>
                    <a:srgbClr val="333333">
                      <a:lumMod val="65000"/>
                      <a:lumOff val="35000"/>
                    </a:srgbClr>
                  </a:solidFill>
                  <a:latin typeface="微软雅黑" panose="020B0503020204020204" charset="-122"/>
                  <a:ea typeface="微软雅黑" panose="020B0503020204020204" charset="-122"/>
                </a:endParaRPr>
              </a:p>
            </p:txBody>
          </p:sp>
        </p:grpSp>
        <p:sp>
          <p:nvSpPr>
            <p:cNvPr id="40" name="矩形 39"/>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par>
                          <p:cTn id="11" fill="hold">
                            <p:stCondLst>
                              <p:cond delay="0"/>
                            </p:stCondLst>
                            <p:childTnLst>
                              <p:par>
                                <p:cTn id="12" presetID="45"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anim calcmode="lin" valueType="num">
                                      <p:cBhvr>
                                        <p:cTn id="15" dur="500" fill="hold"/>
                                        <p:tgtEl>
                                          <p:spTgt spid="17"/>
                                        </p:tgtEl>
                                        <p:attrNameLst>
                                          <p:attrName>ppt_w</p:attrName>
                                        </p:attrNameLst>
                                      </p:cBhvr>
                                      <p:tavLst>
                                        <p:tav tm="0" fmla="#ppt_w*sin(2.5*pi*$)">
                                          <p:val>
                                            <p:fltVal val="0"/>
                                          </p:val>
                                        </p:tav>
                                        <p:tav tm="100000">
                                          <p:val>
                                            <p:fltVal val="1"/>
                                          </p:val>
                                        </p:tav>
                                      </p:tavLst>
                                    </p:anim>
                                    <p:anim calcmode="lin" valueType="num">
                                      <p:cBhvr>
                                        <p:cTn id="16" dur="500" fill="hold"/>
                                        <p:tgtEl>
                                          <p:spTgt spid="17"/>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45"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anim calcmode="lin" valueType="num">
                                      <p:cBhvr>
                                        <p:cTn id="21" dur="500" fill="hold"/>
                                        <p:tgtEl>
                                          <p:spTgt spid="21"/>
                                        </p:tgtEl>
                                        <p:attrNameLst>
                                          <p:attrName>ppt_w</p:attrName>
                                        </p:attrNameLst>
                                      </p:cBhvr>
                                      <p:tavLst>
                                        <p:tav tm="0" fmla="#ppt_w*sin(2.5*pi*$)">
                                          <p:val>
                                            <p:fltVal val="0"/>
                                          </p:val>
                                        </p:tav>
                                        <p:tav tm="100000">
                                          <p:val>
                                            <p:fltVal val="1"/>
                                          </p:val>
                                        </p:tav>
                                      </p:tavLst>
                                    </p:anim>
                                    <p:anim calcmode="lin" valueType="num">
                                      <p:cBhvr>
                                        <p:cTn id="22" dur="500" fill="hold"/>
                                        <p:tgtEl>
                                          <p:spTgt spid="21"/>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45"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anim calcmode="lin" valueType="num">
                                      <p:cBhvr>
                                        <p:cTn id="27" dur="500" fill="hold"/>
                                        <p:tgtEl>
                                          <p:spTgt spid="13"/>
                                        </p:tgtEl>
                                        <p:attrNameLst>
                                          <p:attrName>ppt_w</p:attrName>
                                        </p:attrNameLst>
                                      </p:cBhvr>
                                      <p:tavLst>
                                        <p:tav tm="0" fmla="#ppt_w*sin(2.5*pi*$)">
                                          <p:val>
                                            <p:fltVal val="0"/>
                                          </p:val>
                                        </p:tav>
                                        <p:tav tm="100000">
                                          <p:val>
                                            <p:fltVal val="1"/>
                                          </p:val>
                                        </p:tav>
                                      </p:tavLst>
                                    </p:anim>
                                    <p:anim calcmode="lin" valueType="num">
                                      <p:cBhvr>
                                        <p:cTn id="28" dur="500" fill="hold"/>
                                        <p:tgtEl>
                                          <p:spTgt spid="13"/>
                                        </p:tgtEl>
                                        <p:attrNameLst>
                                          <p:attrName>ppt_h</p:attrName>
                                        </p:attrNameLst>
                                      </p:cBhvr>
                                      <p:tavLst>
                                        <p:tav tm="0">
                                          <p:val>
                                            <p:strVal val="#ppt_h"/>
                                          </p:val>
                                        </p:tav>
                                        <p:tav tm="100000">
                                          <p:val>
                                            <p:strVal val="#ppt_h"/>
                                          </p:val>
                                        </p:tav>
                                      </p:tavLst>
                                    </p:anim>
                                  </p:childTnLst>
                                </p:cTn>
                              </p:par>
                            </p:childTnLst>
                          </p:cTn>
                        </p:par>
                        <p:par>
                          <p:cTn id="29" fill="hold">
                            <p:stCondLst>
                              <p:cond delay="1500"/>
                            </p:stCondLst>
                            <p:childTnLst>
                              <p:par>
                                <p:cTn id="30" presetID="45"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anim calcmode="lin" valueType="num">
                                      <p:cBhvr>
                                        <p:cTn id="33" dur="500" fill="hold"/>
                                        <p:tgtEl>
                                          <p:spTgt spid="25"/>
                                        </p:tgtEl>
                                        <p:attrNameLst>
                                          <p:attrName>ppt_w</p:attrName>
                                        </p:attrNameLst>
                                      </p:cBhvr>
                                      <p:tavLst>
                                        <p:tav tm="0" fmla="#ppt_w*sin(2.5*pi*$)">
                                          <p:val>
                                            <p:fltVal val="0"/>
                                          </p:val>
                                        </p:tav>
                                        <p:tav tm="100000">
                                          <p:val>
                                            <p:fltVal val="1"/>
                                          </p:val>
                                        </p:tav>
                                      </p:tavLst>
                                    </p:anim>
                                    <p:anim calcmode="lin" valueType="num">
                                      <p:cBhvr>
                                        <p:cTn id="34" dur="500" fill="hold"/>
                                        <p:tgtEl>
                                          <p:spTgt spid="25"/>
                                        </p:tgtEl>
                                        <p:attrNameLst>
                                          <p:attrName>ppt_h</p:attrName>
                                        </p:attrNameLst>
                                      </p:cBhvr>
                                      <p:tavLst>
                                        <p:tav tm="0">
                                          <p:val>
                                            <p:strVal val="#ppt_h"/>
                                          </p:val>
                                        </p:tav>
                                        <p:tav tm="100000">
                                          <p:val>
                                            <p:strVal val="#ppt_h"/>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往期视频加乐乐</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小芸老师老师：</a:t>
            </a:r>
            <a:endParaRPr lang="en-US" altLang="zh-CN">
              <a:solidFill>
                <a:srgbClr val="00B050"/>
              </a:solidFill>
            </a:endParaRPr>
          </a:p>
        </p:txBody>
      </p:sp>
      <p:pic>
        <p:nvPicPr>
          <p:cNvPr id="3" name="图片 2" descr="_H}IH}5_[Y816}AA_XQ}[[R"/>
          <p:cNvPicPr>
            <a:picLocks noChangeAspect="1"/>
          </p:cNvPicPr>
          <p:nvPr>
            <p:custDataLst>
              <p:tags r:id="rId1"/>
            </p:custDataLst>
          </p:nvPr>
        </p:nvPicPr>
        <p:blipFill>
          <a:blip r:embed="rId2"/>
          <a:stretch>
            <a:fillRect/>
          </a:stretch>
        </p:blipFill>
        <p:spPr>
          <a:xfrm>
            <a:off x="8723630" y="809625"/>
            <a:ext cx="3067050" cy="3876675"/>
          </a:xfrm>
          <a:prstGeom prst="rect">
            <a:avLst/>
          </a:prstGeom>
        </p:spPr>
      </p:pic>
      <p:pic>
        <p:nvPicPr>
          <p:cNvPr id="5" name="图片 4" descr="15901A297E123CB3C395E5F953272B06"/>
          <p:cNvPicPr>
            <a:picLocks noChangeAspect="1"/>
          </p:cNvPicPr>
          <p:nvPr>
            <p:custDataLst>
              <p:tags r:id="rId3"/>
            </p:custDataLst>
          </p:nvPr>
        </p:nvPicPr>
        <p:blipFill>
          <a:blip r:embed="rId4"/>
          <a:stretch>
            <a:fillRect/>
          </a:stretch>
        </p:blipFill>
        <p:spPr>
          <a:xfrm>
            <a:off x="4192905" y="497205"/>
            <a:ext cx="3806190" cy="5160010"/>
          </a:xfrm>
          <a:prstGeom prst="rect">
            <a:avLst/>
          </a:prstGeom>
        </p:spPr>
      </p:pic>
      <p:pic>
        <p:nvPicPr>
          <p:cNvPr id="9" name="图片 8" descr="6818D60DFE4CA87377AE5BDF2918E76E"/>
          <p:cNvPicPr>
            <a:picLocks noChangeAspect="1"/>
          </p:cNvPicPr>
          <p:nvPr/>
        </p:nvPicPr>
        <p:blipFill>
          <a:blip r:embed="rId5"/>
          <a:stretch>
            <a:fillRect/>
          </a:stretch>
        </p:blipFill>
        <p:spPr>
          <a:xfrm>
            <a:off x="502285" y="1253490"/>
            <a:ext cx="3381375" cy="44964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userDrawn="1"/>
        </p:nvSpPr>
        <p:spPr>
          <a:xfrm>
            <a:off x="-83820" y="-144780"/>
            <a:ext cx="12386945" cy="1059815"/>
          </a:xfrm>
          <a:prstGeom prst="rect">
            <a:avLst/>
          </a:prstGeom>
          <a:solidFill>
            <a:srgbClr val="060F1E"/>
          </a:solidFill>
          <a:ln>
            <a:solidFill>
              <a:srgbClr val="061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组19"/>
          <p:cNvPicPr>
            <a:picLocks noChangeAspect="1"/>
          </p:cNvPicPr>
          <p:nvPr/>
        </p:nvPicPr>
        <p:blipFill>
          <a:blip r:embed="rId1"/>
          <a:srcRect b="13592"/>
          <a:stretch>
            <a:fillRect/>
          </a:stretch>
        </p:blipFill>
        <p:spPr>
          <a:xfrm>
            <a:off x="692785" y="0"/>
            <a:ext cx="10806430" cy="6283960"/>
          </a:xfrm>
          <a:prstGeom prst="rect">
            <a:avLst/>
          </a:prstGeom>
        </p:spPr>
      </p:pic>
      <p:pic>
        <p:nvPicPr>
          <p:cNvPr id="12" name="图片 11" descr="D:\关注领取福利.jpg关注领取福利"/>
          <p:cNvPicPr>
            <a:picLocks noChangeAspect="1"/>
          </p:cNvPicPr>
          <p:nvPr/>
        </p:nvPicPr>
        <p:blipFill>
          <a:blip r:embed="rId2"/>
          <a:srcRect/>
          <a:stretch>
            <a:fillRect/>
          </a:stretch>
        </p:blipFill>
        <p:spPr>
          <a:xfrm>
            <a:off x="10713085" y="5084445"/>
            <a:ext cx="930275" cy="930275"/>
          </a:xfrm>
          <a:prstGeom prst="roundRect">
            <a:avLst/>
          </a:prstGeom>
        </p:spPr>
      </p:pic>
      <p:sp>
        <p:nvSpPr>
          <p:cNvPr id="13" name="文本框 1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55573" y="-1219283"/>
            <a:ext cx="6597723" cy="1219284"/>
          </a:xfrm>
        </p:spPr>
        <p:txBody>
          <a:bodyPr/>
          <a:lstStyle/>
          <a:p>
            <a:r>
              <a:rPr kumimoji="1" lang="en-US" altLang="zh-CN" dirty="0">
                <a:solidFill>
                  <a:schemeClr val="bg1"/>
                </a:solidFill>
              </a:rPr>
              <a:t>   </a:t>
            </a:r>
            <a:r>
              <a:rPr kumimoji="1" lang="zh-CN" altLang="en-US" dirty="0">
                <a:solidFill>
                  <a:schemeClr val="bg1"/>
                </a:solidFill>
              </a:rPr>
              <a:t>享学讲师团队</a:t>
            </a:r>
            <a:endParaRPr kumimoji="1" lang="zh-CN" altLang="en-US" dirty="0">
              <a:solidFill>
                <a:schemeClr val="bg1"/>
              </a:solidFill>
            </a:endParaRPr>
          </a:p>
        </p:txBody>
      </p:sp>
      <p:sp>
        <p:nvSpPr>
          <p:cNvPr id="5" name="文本框 1"/>
          <p:cNvSpPr txBox="1"/>
          <p:nvPr/>
        </p:nvSpPr>
        <p:spPr>
          <a:xfrm>
            <a:off x="239349" y="3717033"/>
            <a:ext cx="1440160" cy="1318314"/>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rPr>
              <a:t>Alvin</a:t>
            </a:r>
            <a:r>
              <a:rPr lang="zh-CN" altLang="en-US" sz="1500" b="1" dirty="0">
                <a:latin typeface="微软雅黑" panose="020B0503020204020204" charset="-122"/>
                <a:ea typeface="微软雅黑" panose="020B0503020204020204" charset="-122"/>
                <a:cs typeface="微软雅黑" panose="020B0503020204020204" charset="-122"/>
              </a:rPr>
              <a:t>老师</a:t>
            </a:r>
            <a:endParaRPr lang="en-US" altLang="zh-CN" sz="1500" b="1"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曾就职于三星、</a:t>
            </a:r>
            <a:endParaRPr lang="zh-CN" altLang="en-US" sz="1500" dirty="0">
              <a:solidFill>
                <a:schemeClr val="tx1">
                  <a:lumMod val="75000"/>
                </a:schemeClr>
              </a:solidFill>
              <a:latin typeface="微软雅黑" panose="020B0503020204020204" charset="-122"/>
              <a:ea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小米，项目经理</a:t>
            </a:r>
            <a:endParaRPr lang="zh-CN" altLang="en-US" sz="1500" dirty="0">
              <a:solidFill>
                <a:schemeClr val="tx1">
                  <a:lumMod val="75000"/>
                </a:schemeClr>
              </a:solidFill>
              <a:latin typeface="微软雅黑" panose="020B0503020204020204" charset="-122"/>
              <a:ea typeface="微软雅黑" panose="020B0503020204020204" charset="-122"/>
            </a:endParaRPr>
          </a:p>
        </p:txBody>
      </p:sp>
      <p:sp>
        <p:nvSpPr>
          <p:cNvPr id="7" name="文本框 5"/>
          <p:cNvSpPr txBox="1"/>
          <p:nvPr/>
        </p:nvSpPr>
        <p:spPr>
          <a:xfrm>
            <a:off x="5469890" y="3525011"/>
            <a:ext cx="1116635"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Zero</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前阿里</a:t>
            </a:r>
            <a:r>
              <a:rPr lang="en-US" altLang="zh-CN" sz="1500" dirty="0">
                <a:latin typeface="微软雅黑" panose="020B0503020204020204" charset="-122"/>
                <a:ea typeface="微软雅黑" panose="020B0503020204020204" charset="-122"/>
              </a:rPr>
              <a:t>P7</a:t>
            </a:r>
            <a:r>
              <a:rPr lang="zh-CN" altLang="en-US" sz="1500" dirty="0">
                <a:latin typeface="微软雅黑" panose="020B0503020204020204" charset="-122"/>
                <a:ea typeface="微软雅黑" panose="020B0503020204020204" charset="-122"/>
              </a:rPr>
              <a:t>移动架构师，</a:t>
            </a:r>
            <a:endParaRPr lang="zh-CN" altLang="en-US"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曾就职于</a:t>
            </a:r>
            <a:r>
              <a:rPr lang="en-US" altLang="zh-CN" sz="1500" dirty="0">
                <a:latin typeface="微软雅黑" panose="020B0503020204020204" charset="-122"/>
                <a:ea typeface="微软雅黑" panose="020B0503020204020204" charset="-122"/>
              </a:rPr>
              <a:t>Nubia</a:t>
            </a:r>
            <a:r>
              <a:rPr lang="zh-CN" altLang="en-US" sz="1500" dirty="0">
                <a:latin typeface="微软雅黑" panose="020B0503020204020204" charset="-122"/>
                <a:ea typeface="微软雅黑" panose="020B0503020204020204" charset="-122"/>
              </a:rPr>
              <a:t>等一线互联网公司。</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8" name="文本框 4"/>
          <p:cNvSpPr txBox="1"/>
          <p:nvPr/>
        </p:nvSpPr>
        <p:spPr>
          <a:xfrm>
            <a:off x="3741698" y="3621022"/>
            <a:ext cx="1178669"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Allen</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国防科大研究生毕业， </a:t>
            </a:r>
            <a:endParaRPr lang="zh-CN" altLang="en-US" sz="15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全球首批</a:t>
            </a:r>
            <a:r>
              <a:rPr lang="en-US" altLang="zh-CN" sz="1500" dirty="0">
                <a:latin typeface="微软雅黑" panose="020B0503020204020204" charset="-122"/>
                <a:ea typeface="微软雅黑" panose="020B0503020204020204" charset="-122"/>
                <a:cs typeface="微软雅黑" panose="020B0503020204020204" charset="-122"/>
              </a:rPr>
              <a:t>Android</a:t>
            </a:r>
            <a:r>
              <a:rPr lang="zh-CN" altLang="en-US" sz="1500" dirty="0">
                <a:latin typeface="微软雅黑" panose="020B0503020204020204" charset="-122"/>
                <a:ea typeface="微软雅黑" panose="020B0503020204020204" charset="-122"/>
                <a:cs typeface="微软雅黑" panose="020B0503020204020204" charset="-122"/>
              </a:rPr>
              <a:t>开发者</a:t>
            </a:r>
            <a:r>
              <a:rPr lang="en-US" altLang="zh-CN" sz="1500" dirty="0">
                <a:latin typeface="微软雅黑" panose="020B0503020204020204" charset="-122"/>
                <a:ea typeface="微软雅黑" panose="020B0503020204020204" charset="-122"/>
                <a:cs typeface="微软雅黑" panose="020B0503020204020204" charset="-122"/>
              </a:rPr>
              <a:t>,</a:t>
            </a:r>
            <a:r>
              <a:rPr lang="zh-CN" altLang="en-US" sz="1500" dirty="0">
                <a:latin typeface="微软雅黑" panose="020B0503020204020204" charset="-122"/>
                <a:ea typeface="微软雅黑" panose="020B0503020204020204" charset="-122"/>
                <a:cs typeface="微软雅黑" panose="020B0503020204020204" charset="-122"/>
              </a:rPr>
              <a:t>中国联通移动架构师</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9" name="文本框 5"/>
          <p:cNvSpPr txBox="1"/>
          <p:nvPr/>
        </p:nvSpPr>
        <p:spPr>
          <a:xfrm>
            <a:off x="7102072" y="3525011"/>
            <a:ext cx="1179692" cy="1793187"/>
          </a:xfrm>
          <a:prstGeom prst="rect">
            <a:avLst/>
          </a:prstGeom>
          <a:noFill/>
        </p:spPr>
        <p:txBody>
          <a:bodyPr wrap="square" lIns="100083" tIns="50040" rIns="100083" bIns="50040" rtlCol="0" anchor="t">
            <a:spAutoFit/>
          </a:bodyPr>
          <a:lstStyle/>
          <a:p>
            <a:pPr algn="ctr">
              <a:lnSpc>
                <a:spcPct val="150000"/>
              </a:lnSpc>
            </a:pPr>
            <a:r>
              <a:rPr lang="en-US" altLang="zh-CN" sz="1505" b="1" dirty="0">
                <a:solidFill>
                  <a:schemeClr val="tx1">
                    <a:lumMod val="75000"/>
                    <a:lumOff val="25000"/>
                  </a:schemeClr>
                </a:solidFill>
                <a:latin typeface="微软雅黑" panose="020B0503020204020204" charset="-122"/>
                <a:ea typeface="微软雅黑" panose="020B0503020204020204" charset="-122"/>
                <a:sym typeface="+mn-ea"/>
              </a:rPr>
              <a:t>Lance</a:t>
            </a:r>
            <a:r>
              <a:rPr lang="zh-CN" altLang="en-US" sz="1505" b="1" dirty="0">
                <a:solidFill>
                  <a:schemeClr val="tx1">
                    <a:lumMod val="75000"/>
                    <a:lumOff val="25000"/>
                  </a:schemeClr>
                </a:solidFill>
                <a:latin typeface="微软雅黑" panose="020B0503020204020204" charset="-122"/>
                <a:ea typeface="微软雅黑" panose="020B0503020204020204" charset="-122"/>
                <a:sym typeface="+mn-ea"/>
              </a:rPr>
              <a:t>老师</a:t>
            </a:r>
            <a:endParaRPr lang="en-US" altLang="zh-CN" sz="1505" b="1" dirty="0">
              <a:solidFill>
                <a:schemeClr val="tx1">
                  <a:lumMod val="75000"/>
                  <a:lumOff val="25000"/>
                </a:schemeClr>
              </a:solidFill>
              <a:latin typeface="微软雅黑" panose="020B0503020204020204" charset="-122"/>
              <a:ea typeface="微软雅黑" panose="020B0503020204020204" charset="-122"/>
              <a:sym typeface="+mn-ea"/>
            </a:endParaRPr>
          </a:p>
          <a:p>
            <a:pPr algn="ctr">
              <a:lnSpc>
                <a:spcPct val="150000"/>
              </a:lnSpc>
            </a:pPr>
            <a:r>
              <a:rPr lang="zh-CN" altLang="en-US" sz="1500" dirty="0">
                <a:latin typeface="微软雅黑" panose="020B0503020204020204" charset="-122"/>
                <a:ea typeface="微软雅黑" panose="020B0503020204020204" charset="-122"/>
              </a:rPr>
              <a:t>某游戏公司主程，</a:t>
            </a:r>
            <a:endParaRPr lang="zh-CN" altLang="en-US" sz="1500" dirty="0">
              <a:latin typeface="微软雅黑" panose="020B0503020204020204" charset="-122"/>
              <a:ea typeface="微软雅黑" panose="020B0503020204020204" charset="-122"/>
            </a:endParaRPr>
          </a:p>
          <a:p>
            <a:pPr algn="ctr">
              <a:lnSpc>
                <a:spcPct val="150000"/>
              </a:lnSpc>
            </a:pPr>
            <a:r>
              <a:rPr lang="zh-CN" altLang="en-US" sz="1500" dirty="0">
                <a:latin typeface="微软雅黑" panose="020B0503020204020204" charset="-122"/>
                <a:ea typeface="微软雅黑" panose="020B0503020204020204" charset="-122"/>
              </a:rPr>
              <a:t>前爱奇艺高程。</a:t>
            </a:r>
            <a:endParaRPr lang="zh-CN" altLang="en-US" sz="1500" dirty="0">
              <a:latin typeface="微软雅黑" panose="020B0503020204020204" charset="-122"/>
              <a:ea typeface="微软雅黑" panose="020B0503020204020204" charset="-122"/>
            </a:endParaRPr>
          </a:p>
        </p:txBody>
      </p:sp>
      <p:sp>
        <p:nvSpPr>
          <p:cNvPr id="10" name="文本框 4"/>
          <p:cNvSpPr txBox="1"/>
          <p:nvPr/>
        </p:nvSpPr>
        <p:spPr>
          <a:xfrm>
            <a:off x="1967541" y="3717032"/>
            <a:ext cx="1440160" cy="1281114"/>
          </a:xfrm>
          <a:prstGeom prst="rect">
            <a:avLst/>
          </a:prstGeom>
          <a:noFill/>
          <a:ln w="9525">
            <a:noFill/>
          </a:ln>
        </p:spPr>
        <p:txBody>
          <a:bodyPr wrap="square" lIns="108959" tIns="54480" rIns="108959" bIns="54480" anchor="t">
            <a:spAutoFit/>
          </a:bodyPr>
          <a:lstStyle/>
          <a:p>
            <a:pPr>
              <a:lnSpc>
                <a:spcPct val="130000"/>
              </a:lnSpc>
            </a:pPr>
            <a:r>
              <a:rPr lang="en-US" altLang="zh-CN" sz="1500" b="1" dirty="0">
                <a:latin typeface="微软雅黑" panose="020B0503020204020204" charset="-122"/>
                <a:ea typeface="微软雅黑" panose="020B0503020204020204" charset="-122"/>
                <a:sym typeface="等线" panose="02010600030101010101" charset="-122"/>
              </a:rPr>
              <a:t>Leo </a:t>
            </a:r>
            <a:r>
              <a:rPr lang="en-US" altLang="zh-CN" sz="1500" b="1" dirty="0" err="1">
                <a:latin typeface="微软雅黑" panose="020B0503020204020204" charset="-122"/>
                <a:ea typeface="微软雅黑" panose="020B0503020204020204" charset="-122"/>
                <a:cs typeface="微软雅黑" panose="020B0503020204020204" charset="-122"/>
                <a:sym typeface="等线" panose="02010600030101010101" charset="-122"/>
              </a:rPr>
              <a:t>老师</a:t>
            </a:r>
            <a:endParaRPr lang="en-US" altLang="zh-CN" sz="1500" b="1" dirty="0">
              <a:latin typeface="微软雅黑" panose="020B0503020204020204" charset="-122"/>
              <a:ea typeface="微软雅黑" panose="020B0503020204020204" charset="-122"/>
              <a:cs typeface="微软雅黑" panose="020B0503020204020204" charset="-122"/>
              <a:sym typeface="等线" panose="02010600030101010101" charset="-122"/>
            </a:endParaRPr>
          </a:p>
          <a:p>
            <a:pPr>
              <a:lnSpc>
                <a:spcPct val="130000"/>
              </a:lnSpc>
            </a:pPr>
            <a:r>
              <a:rPr lang="zh-CN" altLang="en-US" sz="1500" dirty="0">
                <a:latin typeface="微软雅黑" panose="020B0503020204020204" charset="-122"/>
                <a:ea typeface="微软雅黑" panose="020B0503020204020204" charset="-122"/>
                <a:sym typeface="等线" panose="02010600030101010101" charset="-122"/>
              </a:rPr>
              <a:t>某创业公司技术总监，网易特约讲师</a:t>
            </a:r>
            <a:endParaRPr lang="zh-CN" altLang="en-US" sz="1500" dirty="0">
              <a:latin typeface="微软雅黑" panose="020B0503020204020204" charset="-122"/>
              <a:ea typeface="微软雅黑" panose="020B0503020204020204" charset="-122"/>
            </a:endParaRPr>
          </a:p>
        </p:txBody>
      </p:sp>
      <p:pic>
        <p:nvPicPr>
          <p:cNvPr id="11" name="Picture 5"/>
          <p:cNvPicPr>
            <a:picLocks noChangeAspect="1" noChangeArrowheads="1"/>
          </p:cNvPicPr>
          <p:nvPr/>
        </p:nvPicPr>
        <p:blipFill>
          <a:blip r:embed="rId1" cstate="print"/>
          <a:srcRect/>
          <a:stretch>
            <a:fillRect/>
          </a:stretch>
        </p:blipFill>
        <p:spPr bwMode="auto">
          <a:xfrm>
            <a:off x="186799" y="1028734"/>
            <a:ext cx="1527872" cy="2498281"/>
          </a:xfrm>
          <a:prstGeom prst="rect">
            <a:avLst/>
          </a:prstGeom>
          <a:noFill/>
          <a:ln w="9525">
            <a:noFill/>
            <a:miter lim="800000"/>
            <a:headEnd/>
            <a:tailEnd/>
          </a:ln>
          <a:effectLst/>
        </p:spPr>
      </p:pic>
      <p:pic>
        <p:nvPicPr>
          <p:cNvPr id="13" name="Picture 7"/>
          <p:cNvPicPr>
            <a:picLocks noChangeAspect="1" noChangeArrowheads="1"/>
          </p:cNvPicPr>
          <p:nvPr/>
        </p:nvPicPr>
        <p:blipFill>
          <a:blip r:embed="rId2" cstate="print"/>
          <a:srcRect/>
          <a:stretch>
            <a:fillRect/>
          </a:stretch>
        </p:blipFill>
        <p:spPr bwMode="auto">
          <a:xfrm>
            <a:off x="3593138" y="1028733"/>
            <a:ext cx="1535956" cy="2467059"/>
          </a:xfrm>
          <a:prstGeom prst="rect">
            <a:avLst/>
          </a:prstGeom>
          <a:noFill/>
          <a:ln w="9525">
            <a:noFill/>
            <a:miter lim="800000"/>
            <a:headEnd/>
            <a:tailEnd/>
          </a:ln>
          <a:effectLst/>
        </p:spPr>
      </p:pic>
      <p:pic>
        <p:nvPicPr>
          <p:cNvPr id="14" name="Picture 8"/>
          <p:cNvPicPr>
            <a:picLocks noChangeAspect="1" noChangeArrowheads="1"/>
          </p:cNvPicPr>
          <p:nvPr/>
        </p:nvPicPr>
        <p:blipFill>
          <a:blip r:embed="rId3" cstate="print"/>
          <a:srcRect/>
          <a:stretch>
            <a:fillRect/>
          </a:stretch>
        </p:blipFill>
        <p:spPr bwMode="auto">
          <a:xfrm>
            <a:off x="5225319" y="1028734"/>
            <a:ext cx="1565349" cy="2488497"/>
          </a:xfrm>
          <a:prstGeom prst="rect">
            <a:avLst/>
          </a:prstGeom>
          <a:noFill/>
          <a:ln w="9525">
            <a:noFill/>
            <a:miter lim="800000"/>
            <a:headEnd/>
            <a:tailEnd/>
          </a:ln>
          <a:effectLst/>
        </p:spPr>
      </p:pic>
      <p:pic>
        <p:nvPicPr>
          <p:cNvPr id="15" name="Picture 9"/>
          <p:cNvPicPr>
            <a:picLocks noChangeAspect="1" noChangeArrowheads="1"/>
          </p:cNvPicPr>
          <p:nvPr/>
        </p:nvPicPr>
        <p:blipFill>
          <a:blip r:embed="rId4" cstate="print"/>
          <a:srcRect/>
          <a:stretch>
            <a:fillRect/>
          </a:stretch>
        </p:blipFill>
        <p:spPr bwMode="auto">
          <a:xfrm>
            <a:off x="6902585" y="1064928"/>
            <a:ext cx="1578316" cy="2491392"/>
          </a:xfrm>
          <a:prstGeom prst="rect">
            <a:avLst/>
          </a:prstGeom>
          <a:noFill/>
          <a:ln w="9525">
            <a:noFill/>
            <a:miter lim="800000"/>
            <a:headEnd/>
            <a:tailEnd/>
          </a:ln>
          <a:effectLst/>
        </p:spPr>
      </p:pic>
      <p:pic>
        <p:nvPicPr>
          <p:cNvPr id="16"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981" y="1028733"/>
            <a:ext cx="1660183" cy="2471824"/>
          </a:xfrm>
          <a:prstGeom prst="rect">
            <a:avLst/>
          </a:prstGeom>
        </p:spPr>
      </p:pic>
      <p:sp>
        <p:nvSpPr>
          <p:cNvPr id="18" name="文本框 5"/>
          <p:cNvSpPr txBox="1"/>
          <p:nvPr/>
        </p:nvSpPr>
        <p:spPr>
          <a:xfrm>
            <a:off x="8830263" y="3525011"/>
            <a:ext cx="1152128" cy="1618396"/>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Jett</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前东芝，东方集团资深架构师。</a:t>
            </a:r>
            <a:endParaRPr lang="zh-CN" altLang="en-US" sz="1500" dirty="0">
              <a:latin typeface="微软雅黑" panose="020B0503020204020204" charset="-122"/>
              <a:ea typeface="微软雅黑" panose="020B0503020204020204" charset="-122"/>
            </a:endParaRPr>
          </a:p>
        </p:txBody>
      </p:sp>
      <p:sp>
        <p:nvSpPr>
          <p:cNvPr id="19" name="TextBox 33"/>
          <p:cNvSpPr txBox="1"/>
          <p:nvPr/>
        </p:nvSpPr>
        <p:spPr>
          <a:xfrm>
            <a:off x="195777" y="129537"/>
            <a:ext cx="4652084" cy="1088247"/>
          </a:xfrm>
          <a:prstGeom prst="rect">
            <a:avLst/>
          </a:prstGeom>
          <a:noFill/>
        </p:spPr>
        <p:txBody>
          <a:bodyPr wrap="square" rtlCol="0">
            <a:spAutoFit/>
          </a:bodyPr>
          <a:lstStyle/>
          <a:p>
            <a:pPr>
              <a:lnSpc>
                <a:spcPct val="150000"/>
              </a:lnSpc>
            </a:pPr>
            <a:r>
              <a:rPr lang="zh-CN" altLang="en-US" sz="2665" b="1" dirty="0">
                <a:solidFill>
                  <a:srgbClr val="FF0000"/>
                </a:solidFill>
                <a:latin typeface="微软雅黑" panose="020B0503020204020204" charset="-122"/>
                <a:ea typeface="微软雅黑" panose="020B0503020204020204" charset="-122"/>
                <a:sym typeface="+mn-ea"/>
              </a:rPr>
              <a:t>享学</a:t>
            </a:r>
            <a:r>
              <a:rPr lang="en-US" altLang="zh-CN" sz="2665" b="1" dirty="0">
                <a:solidFill>
                  <a:srgbClr val="FF0000"/>
                </a:solidFill>
                <a:latin typeface="微软雅黑" panose="020B0503020204020204" charset="-122"/>
                <a:ea typeface="微软雅黑" panose="020B0503020204020204" charset="-122"/>
                <a:sym typeface="+mn-ea"/>
              </a:rPr>
              <a:t>VIP</a:t>
            </a:r>
            <a:r>
              <a:rPr lang="zh-CN" altLang="en-US" sz="2665" b="1" dirty="0">
                <a:solidFill>
                  <a:srgbClr val="FF0000"/>
                </a:solidFill>
                <a:latin typeface="微软雅黑" panose="020B0503020204020204" charset="-122"/>
                <a:ea typeface="微软雅黑" panose="020B0503020204020204" charset="-122"/>
                <a:sym typeface="+mn-ea"/>
              </a:rPr>
              <a:t>讲师介绍</a:t>
            </a:r>
            <a:endParaRPr lang="en-US" altLang="zh-CN" sz="2665" b="1" dirty="0">
              <a:solidFill>
                <a:srgbClr val="FF0000"/>
              </a:solidFill>
              <a:latin typeface="微软雅黑" panose="020B0503020204020204" charset="-122"/>
              <a:ea typeface="微软雅黑" panose="020B0503020204020204" charset="-122"/>
            </a:endParaRPr>
          </a:p>
          <a:p>
            <a:pPr>
              <a:lnSpc>
                <a:spcPct val="150000"/>
              </a:lnSpc>
            </a:pPr>
            <a:endParaRPr lang="en-US" altLang="zh-CN" sz="1865"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1026" name="Picture 2" descr="D:\我的资料库\Documents\Tencent Files\1056375335\FileRecv\JETT-1.png"/>
          <p:cNvPicPr>
            <a:picLocks noChangeAspect="1" noChangeArrowheads="1"/>
          </p:cNvPicPr>
          <p:nvPr/>
        </p:nvPicPr>
        <p:blipFill>
          <a:blip r:embed="rId6" cstate="print"/>
          <a:srcRect/>
          <a:stretch>
            <a:fillRect/>
          </a:stretch>
        </p:blipFill>
        <p:spPr bwMode="auto">
          <a:xfrm>
            <a:off x="8585693" y="1028734"/>
            <a:ext cx="1645928" cy="2468892"/>
          </a:xfrm>
          <a:prstGeom prst="rect">
            <a:avLst/>
          </a:prstGeom>
          <a:noFill/>
        </p:spPr>
      </p:pic>
      <p:sp>
        <p:nvSpPr>
          <p:cNvPr id="21" name="文本框 5"/>
          <p:cNvSpPr txBox="1"/>
          <p:nvPr/>
        </p:nvSpPr>
        <p:spPr>
          <a:xfrm>
            <a:off x="10587535" y="3556108"/>
            <a:ext cx="1152128"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Derry</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en-US" altLang="zh-CN" sz="1500" dirty="0">
                <a:latin typeface="微软雅黑" panose="020B0503020204020204" charset="-122"/>
                <a:ea typeface="微软雅黑" panose="020B0503020204020204" charset="-122"/>
              </a:rPr>
              <a:t>Android</a:t>
            </a:r>
            <a:r>
              <a:rPr lang="zh-CN" altLang="en-US" sz="1500" dirty="0">
                <a:latin typeface="微软雅黑" panose="020B0503020204020204" charset="-122"/>
                <a:ea typeface="微软雅黑" panose="020B0503020204020204" charset="-122"/>
              </a:rPr>
              <a:t>系统定制，</a:t>
            </a:r>
            <a:endParaRPr lang="en-US" altLang="zh-CN"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腾讯</a:t>
            </a:r>
            <a:r>
              <a:rPr lang="en-US" altLang="zh-CN" sz="1500" dirty="0">
                <a:latin typeface="微软雅黑" panose="020B0503020204020204" charset="-122"/>
                <a:ea typeface="微软雅黑" panose="020B0503020204020204" charset="-122"/>
              </a:rPr>
              <a:t>IOT</a:t>
            </a:r>
            <a:r>
              <a:rPr lang="zh-CN" altLang="en-US" sz="1500" dirty="0">
                <a:latin typeface="微软雅黑" panose="020B0503020204020204" charset="-122"/>
                <a:ea typeface="微软雅黑" panose="020B0503020204020204" charset="-122"/>
              </a:rPr>
              <a:t>，阿里平台，联通运维，资深工程师。</a:t>
            </a:r>
            <a:endParaRPr lang="zh-CN" altLang="en-US" sz="15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920" y="1028733"/>
            <a:ext cx="1645929" cy="246889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往期视频加乐乐</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小芸老师老师：</a:t>
            </a:r>
            <a:endParaRPr lang="en-US" altLang="zh-CN">
              <a:solidFill>
                <a:srgbClr val="00B050"/>
              </a:solidFill>
            </a:endParaRPr>
          </a:p>
        </p:txBody>
      </p:sp>
      <p:pic>
        <p:nvPicPr>
          <p:cNvPr id="3" name="图片 2" descr="_H}IH}5_[Y816}AA_XQ}[[R"/>
          <p:cNvPicPr>
            <a:picLocks noChangeAspect="1"/>
          </p:cNvPicPr>
          <p:nvPr>
            <p:custDataLst>
              <p:tags r:id="rId1"/>
            </p:custDataLst>
          </p:nvPr>
        </p:nvPicPr>
        <p:blipFill>
          <a:blip r:embed="rId2"/>
          <a:stretch>
            <a:fillRect/>
          </a:stretch>
        </p:blipFill>
        <p:spPr>
          <a:xfrm>
            <a:off x="8723630" y="809625"/>
            <a:ext cx="3067050" cy="3876675"/>
          </a:xfrm>
          <a:prstGeom prst="rect">
            <a:avLst/>
          </a:prstGeom>
        </p:spPr>
      </p:pic>
      <p:pic>
        <p:nvPicPr>
          <p:cNvPr id="5" name="图片 4" descr="15901A297E123CB3C395E5F953272B06"/>
          <p:cNvPicPr>
            <a:picLocks noChangeAspect="1"/>
          </p:cNvPicPr>
          <p:nvPr>
            <p:custDataLst>
              <p:tags r:id="rId3"/>
            </p:custDataLst>
          </p:nvPr>
        </p:nvPicPr>
        <p:blipFill>
          <a:blip r:embed="rId4"/>
          <a:stretch>
            <a:fillRect/>
          </a:stretch>
        </p:blipFill>
        <p:spPr>
          <a:xfrm>
            <a:off x="4192905" y="497205"/>
            <a:ext cx="3806190" cy="5160010"/>
          </a:xfrm>
          <a:prstGeom prst="rect">
            <a:avLst/>
          </a:prstGeom>
        </p:spPr>
      </p:pic>
      <p:pic>
        <p:nvPicPr>
          <p:cNvPr id="9" name="图片 8" descr="6818D60DFE4CA87377AE5BDF2918E76E"/>
          <p:cNvPicPr>
            <a:picLocks noChangeAspect="1"/>
          </p:cNvPicPr>
          <p:nvPr/>
        </p:nvPicPr>
        <p:blipFill>
          <a:blip r:embed="rId5"/>
          <a:stretch>
            <a:fillRect/>
          </a:stretch>
        </p:blipFill>
        <p:spPr>
          <a:xfrm>
            <a:off x="502285" y="1253490"/>
            <a:ext cx="3381375" cy="44964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7030" y="206286"/>
            <a:ext cx="5547360" cy="536119"/>
          </a:xfrm>
          <a:prstGeom prst="roundRect">
            <a:avLst>
              <a:gd name="adj" fmla="val 23381"/>
            </a:avLst>
          </a:prstGeom>
          <a:noFill/>
        </p:spPr>
        <p:txBody>
          <a:bodyPr wrap="square" anchor="ctr">
            <a:spAutoFit/>
          </a:bodyPr>
          <a:p>
            <a:pPr algn="l"/>
            <a:r>
              <a:rPr lang="zh-CN" altLang="zh-CN"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rPr>
              <a:t>课程服务</a:t>
            </a:r>
            <a:endParaRPr lang="zh-CN" altLang="zh-CN"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endParaRPr>
          </a:p>
        </p:txBody>
      </p:sp>
      <p:pic>
        <p:nvPicPr>
          <p:cNvPr id="9" name="图片 8"/>
          <p:cNvPicPr>
            <a:picLocks noChangeAspect="1"/>
          </p:cNvPicPr>
          <p:nvPr/>
        </p:nvPicPr>
        <p:blipFill>
          <a:blip r:embed="rId1"/>
          <a:stretch>
            <a:fillRect/>
          </a:stretch>
        </p:blipFill>
        <p:spPr>
          <a:xfrm>
            <a:off x="2773045" y="628015"/>
            <a:ext cx="7197725" cy="2383790"/>
          </a:xfrm>
          <a:prstGeom prst="rect">
            <a:avLst/>
          </a:prstGeom>
        </p:spPr>
      </p:pic>
      <p:pic>
        <p:nvPicPr>
          <p:cNvPr id="10" name="图片 9"/>
          <p:cNvPicPr>
            <a:picLocks noChangeAspect="1"/>
          </p:cNvPicPr>
          <p:nvPr/>
        </p:nvPicPr>
        <p:blipFill>
          <a:blip r:embed="rId2"/>
          <a:stretch>
            <a:fillRect/>
          </a:stretch>
        </p:blipFill>
        <p:spPr>
          <a:xfrm>
            <a:off x="2776220" y="3067685"/>
            <a:ext cx="7194550" cy="2477770"/>
          </a:xfrm>
          <a:prstGeom prst="rect">
            <a:avLst/>
          </a:prstGeom>
        </p:spPr>
      </p:pic>
      <p:pic>
        <p:nvPicPr>
          <p:cNvPr id="12" name="图片 11" descr="D:\关注领取福利.jpg关注领取福利"/>
          <p:cNvPicPr>
            <a:picLocks noChangeAspect="1"/>
          </p:cNvPicPr>
          <p:nvPr/>
        </p:nvPicPr>
        <p:blipFill>
          <a:blip r:embed="rId3"/>
          <a:srcRect/>
          <a:stretch>
            <a:fillRect/>
          </a:stretch>
        </p:blipFill>
        <p:spPr>
          <a:xfrm>
            <a:off x="10713085" y="5084445"/>
            <a:ext cx="930275" cy="930275"/>
          </a:xfrm>
          <a:prstGeom prst="roundRect">
            <a:avLst/>
          </a:prstGeom>
        </p:spPr>
      </p:pic>
      <p:sp>
        <p:nvSpPr>
          <p:cNvPr id="13" name="文本框 1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6080" y="197716"/>
            <a:ext cx="6813550" cy="53611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企业内推资源</a:t>
            </a:r>
            <a:endPar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sym typeface="+mn-ea"/>
            </a:endParaRPr>
          </a:p>
        </p:txBody>
      </p:sp>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grpSp>
        <p:nvGrpSpPr>
          <p:cNvPr id="29" name="组合 28"/>
          <p:cNvGrpSpPr/>
          <p:nvPr/>
        </p:nvGrpSpPr>
        <p:grpSpPr>
          <a:xfrm>
            <a:off x="2631440" y="2022475"/>
            <a:ext cx="1475740" cy="632460"/>
            <a:chOff x="12733" y="2440"/>
            <a:chExt cx="2324" cy="996"/>
          </a:xfrm>
        </p:grpSpPr>
        <p:sp>
          <p:nvSpPr>
            <p:cNvPr id="28" name="圆角矩形 27"/>
            <p:cNvSpPr/>
            <p:nvPr/>
          </p:nvSpPr>
          <p:spPr>
            <a:xfrm>
              <a:off x="12733" y="2440"/>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15" name="Picture 52" descr="https://timgsa.baidu.com/timg?image&amp;quality=80&amp;size=b9999_10000&amp;sec=1503902878735&amp;di=4512e257d0b04d39dd211e07e3bc8b85&amp;imgtype=0&amp;src=http%3A%2F%2Fpic1.nipic.com%2F2008-10-13%2F20081013858569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04" y="2799"/>
              <a:ext cx="2183" cy="280"/>
            </a:xfrm>
            <a:prstGeom prst="rect">
              <a:avLst/>
            </a:prstGeom>
            <a:solidFill>
              <a:schemeClr val="bg1"/>
            </a:solidFill>
            <a:ln>
              <a:noFill/>
            </a:ln>
          </p:spPr>
        </p:pic>
      </p:grpSp>
      <p:grpSp>
        <p:nvGrpSpPr>
          <p:cNvPr id="34" name="组合 33"/>
          <p:cNvGrpSpPr/>
          <p:nvPr/>
        </p:nvGrpSpPr>
        <p:grpSpPr>
          <a:xfrm>
            <a:off x="2616200" y="2961640"/>
            <a:ext cx="1475740" cy="632460"/>
            <a:chOff x="7108" y="3937"/>
            <a:chExt cx="2324" cy="996"/>
          </a:xfrm>
        </p:grpSpPr>
        <p:sp>
          <p:nvSpPr>
            <p:cNvPr id="23" name="圆角矩形 22"/>
            <p:cNvSpPr/>
            <p:nvPr/>
          </p:nvSpPr>
          <p:spPr>
            <a:xfrm>
              <a:off x="7108" y="3937"/>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9" name="圆角矩形 18"/>
            <p:cNvSpPr/>
            <p:nvPr/>
          </p:nvSpPr>
          <p:spPr>
            <a:xfrm>
              <a:off x="7108" y="4012"/>
              <a:ext cx="2325" cy="848"/>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99" name="图片 98" descr="57cd199bc48f761a302a936e3554c1f1"/>
            <p:cNvPicPr>
              <a:picLocks noChangeAspect="1"/>
            </p:cNvPicPr>
            <p:nvPr/>
          </p:nvPicPr>
          <p:blipFill>
            <a:blip r:embed="rId3"/>
            <a:stretch>
              <a:fillRect/>
            </a:stretch>
          </p:blipFill>
          <p:spPr>
            <a:xfrm>
              <a:off x="7203" y="3941"/>
              <a:ext cx="2134" cy="989"/>
            </a:xfrm>
            <a:prstGeom prst="rect">
              <a:avLst/>
            </a:prstGeom>
          </p:spPr>
        </p:pic>
      </p:grpSp>
      <p:grpSp>
        <p:nvGrpSpPr>
          <p:cNvPr id="30" name="组合 29"/>
          <p:cNvGrpSpPr/>
          <p:nvPr/>
        </p:nvGrpSpPr>
        <p:grpSpPr>
          <a:xfrm>
            <a:off x="4445635" y="2024380"/>
            <a:ext cx="1475740" cy="632460"/>
            <a:chOff x="9934" y="2440"/>
            <a:chExt cx="2324" cy="996"/>
          </a:xfrm>
        </p:grpSpPr>
        <p:sp>
          <p:nvSpPr>
            <p:cNvPr id="24" name="圆角矩形 23"/>
            <p:cNvSpPr/>
            <p:nvPr/>
          </p:nvSpPr>
          <p:spPr>
            <a:xfrm>
              <a:off x="9934" y="2440"/>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26" name="图片 25"/>
            <p:cNvPicPr>
              <a:picLocks noChangeAspect="1"/>
            </p:cNvPicPr>
            <p:nvPr/>
          </p:nvPicPr>
          <p:blipFill>
            <a:blip r:embed="rId4"/>
            <a:srcRect l="5083" r="3845"/>
            <a:stretch>
              <a:fillRect/>
            </a:stretch>
          </p:blipFill>
          <p:spPr>
            <a:xfrm>
              <a:off x="10030" y="2514"/>
              <a:ext cx="2132" cy="849"/>
            </a:xfrm>
            <a:prstGeom prst="roundRect">
              <a:avLst/>
            </a:prstGeom>
          </p:spPr>
        </p:pic>
      </p:grpSp>
      <p:sp>
        <p:nvSpPr>
          <p:cNvPr id="36" name="圆角矩形 35"/>
          <p:cNvSpPr/>
          <p:nvPr/>
        </p:nvSpPr>
        <p:spPr>
          <a:xfrm>
            <a:off x="4444366" y="297783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8" name="图片 37" descr="京东"/>
          <p:cNvPicPr>
            <a:picLocks noChangeAspect="1"/>
          </p:cNvPicPr>
          <p:nvPr/>
        </p:nvPicPr>
        <p:blipFill>
          <a:blip r:embed="rId5"/>
          <a:stretch>
            <a:fillRect/>
          </a:stretch>
        </p:blipFill>
        <p:spPr>
          <a:xfrm>
            <a:off x="4562158" y="3043555"/>
            <a:ext cx="1240790" cy="501650"/>
          </a:xfrm>
          <a:prstGeom prst="rect">
            <a:avLst/>
          </a:prstGeom>
          <a:solidFill>
            <a:schemeClr val="bg1"/>
          </a:solidFill>
          <a:ln>
            <a:noFill/>
          </a:ln>
        </p:spPr>
      </p:pic>
      <p:sp>
        <p:nvSpPr>
          <p:cNvPr id="39" name="圆角矩形 38"/>
          <p:cNvSpPr/>
          <p:nvPr/>
        </p:nvSpPr>
        <p:spPr>
          <a:xfrm>
            <a:off x="6264911" y="296386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1" name="圆角矩形 40"/>
          <p:cNvSpPr/>
          <p:nvPr/>
        </p:nvSpPr>
        <p:spPr>
          <a:xfrm>
            <a:off x="2612391" y="390175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2" name="圆角矩形 41"/>
          <p:cNvSpPr/>
          <p:nvPr/>
        </p:nvSpPr>
        <p:spPr>
          <a:xfrm>
            <a:off x="4424046" y="390239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3" name="圆角矩形 42"/>
          <p:cNvSpPr/>
          <p:nvPr/>
        </p:nvSpPr>
        <p:spPr>
          <a:xfrm>
            <a:off x="6276976" y="390429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4" name="圆角矩形 43"/>
          <p:cNvSpPr/>
          <p:nvPr/>
        </p:nvSpPr>
        <p:spPr>
          <a:xfrm>
            <a:off x="6278881" y="202596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5" name="圆角矩形 44"/>
          <p:cNvSpPr/>
          <p:nvPr/>
        </p:nvSpPr>
        <p:spPr>
          <a:xfrm>
            <a:off x="8102601" y="202215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6" name="圆角矩形 45"/>
          <p:cNvSpPr/>
          <p:nvPr/>
        </p:nvSpPr>
        <p:spPr>
          <a:xfrm>
            <a:off x="8114031" y="295878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7" name="圆角矩形 46"/>
          <p:cNvSpPr/>
          <p:nvPr/>
        </p:nvSpPr>
        <p:spPr>
          <a:xfrm>
            <a:off x="8114031" y="390239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48" name="图片 47"/>
          <p:cNvPicPr>
            <a:picLocks noChangeAspect="1"/>
          </p:cNvPicPr>
          <p:nvPr/>
        </p:nvPicPr>
        <p:blipFill>
          <a:blip r:embed="rId6"/>
          <a:srcRect l="6667" r="12073" b="15668"/>
          <a:stretch>
            <a:fillRect/>
          </a:stretch>
        </p:blipFill>
        <p:spPr>
          <a:xfrm>
            <a:off x="6333490" y="3009265"/>
            <a:ext cx="1362710" cy="535940"/>
          </a:xfrm>
          <a:prstGeom prst="rect">
            <a:avLst/>
          </a:prstGeom>
        </p:spPr>
      </p:pic>
      <p:pic>
        <p:nvPicPr>
          <p:cNvPr id="50" name="图片 49"/>
          <p:cNvPicPr>
            <a:picLocks noChangeAspect="1"/>
          </p:cNvPicPr>
          <p:nvPr/>
        </p:nvPicPr>
        <p:blipFill>
          <a:blip r:embed="rId7"/>
          <a:stretch>
            <a:fillRect/>
          </a:stretch>
        </p:blipFill>
        <p:spPr>
          <a:xfrm>
            <a:off x="2759710" y="3968115"/>
            <a:ext cx="1188720" cy="484505"/>
          </a:xfrm>
          <a:prstGeom prst="rect">
            <a:avLst/>
          </a:prstGeom>
        </p:spPr>
      </p:pic>
      <p:pic>
        <p:nvPicPr>
          <p:cNvPr id="51" name="图片 50"/>
          <p:cNvPicPr>
            <a:picLocks noChangeAspect="1"/>
          </p:cNvPicPr>
          <p:nvPr/>
        </p:nvPicPr>
        <p:blipFill>
          <a:blip r:embed="rId8"/>
          <a:stretch>
            <a:fillRect/>
          </a:stretch>
        </p:blipFill>
        <p:spPr>
          <a:xfrm>
            <a:off x="4726940" y="3968115"/>
            <a:ext cx="912495" cy="478790"/>
          </a:xfrm>
          <a:prstGeom prst="rect">
            <a:avLst/>
          </a:prstGeom>
        </p:spPr>
      </p:pic>
      <p:pic>
        <p:nvPicPr>
          <p:cNvPr id="52" name="图片 51"/>
          <p:cNvPicPr>
            <a:picLocks noChangeAspect="1"/>
          </p:cNvPicPr>
          <p:nvPr/>
        </p:nvPicPr>
        <p:blipFill>
          <a:blip r:embed="rId9"/>
          <a:stretch>
            <a:fillRect/>
          </a:stretch>
        </p:blipFill>
        <p:spPr>
          <a:xfrm>
            <a:off x="6506845" y="3935730"/>
            <a:ext cx="1040130" cy="548640"/>
          </a:xfrm>
          <a:prstGeom prst="rect">
            <a:avLst/>
          </a:prstGeom>
        </p:spPr>
      </p:pic>
      <p:pic>
        <p:nvPicPr>
          <p:cNvPr id="53" name="图片 52"/>
          <p:cNvPicPr>
            <a:picLocks noChangeAspect="1"/>
          </p:cNvPicPr>
          <p:nvPr/>
        </p:nvPicPr>
        <p:blipFill>
          <a:blip r:embed="rId10"/>
          <a:stretch>
            <a:fillRect/>
          </a:stretch>
        </p:blipFill>
        <p:spPr>
          <a:xfrm>
            <a:off x="6332220" y="2071370"/>
            <a:ext cx="1341120" cy="543560"/>
          </a:xfrm>
          <a:prstGeom prst="rect">
            <a:avLst/>
          </a:prstGeom>
        </p:spPr>
      </p:pic>
      <p:pic>
        <p:nvPicPr>
          <p:cNvPr id="54" name="图片 53"/>
          <p:cNvPicPr>
            <a:picLocks noChangeAspect="1"/>
          </p:cNvPicPr>
          <p:nvPr/>
        </p:nvPicPr>
        <p:blipFill>
          <a:blip r:embed="rId11"/>
          <a:stretch>
            <a:fillRect/>
          </a:stretch>
        </p:blipFill>
        <p:spPr>
          <a:xfrm>
            <a:off x="8169275" y="2124710"/>
            <a:ext cx="1343025" cy="428625"/>
          </a:xfrm>
          <a:prstGeom prst="rect">
            <a:avLst/>
          </a:prstGeom>
        </p:spPr>
      </p:pic>
      <p:pic>
        <p:nvPicPr>
          <p:cNvPr id="55" name="图片 54"/>
          <p:cNvPicPr>
            <a:picLocks noChangeAspect="1"/>
          </p:cNvPicPr>
          <p:nvPr/>
        </p:nvPicPr>
        <p:blipFill>
          <a:blip r:embed="rId12"/>
          <a:stretch>
            <a:fillRect/>
          </a:stretch>
        </p:blipFill>
        <p:spPr>
          <a:xfrm>
            <a:off x="8429626" y="2979421"/>
            <a:ext cx="845185" cy="591820"/>
          </a:xfrm>
          <a:prstGeom prst="rect">
            <a:avLst/>
          </a:prstGeom>
        </p:spPr>
      </p:pic>
      <p:pic>
        <p:nvPicPr>
          <p:cNvPr id="56" name="图片 55"/>
          <p:cNvPicPr>
            <a:picLocks noChangeAspect="1"/>
          </p:cNvPicPr>
          <p:nvPr/>
        </p:nvPicPr>
        <p:blipFill>
          <a:blip r:embed="rId13"/>
          <a:stretch>
            <a:fillRect/>
          </a:stretch>
        </p:blipFill>
        <p:spPr>
          <a:xfrm>
            <a:off x="8342630" y="3968115"/>
            <a:ext cx="1019175" cy="523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2425" y="5474335"/>
            <a:ext cx="3827780" cy="1181735"/>
          </a:xfrm>
          <a:prstGeom prst="rect">
            <a:avLst/>
          </a:prstGeom>
          <a:solidFill>
            <a:srgbClr val="060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2" name="组合 81"/>
          <p:cNvGrpSpPr/>
          <p:nvPr/>
        </p:nvGrpSpPr>
        <p:grpSpPr>
          <a:xfrm>
            <a:off x="4539615" y="1511935"/>
            <a:ext cx="869950" cy="1018540"/>
            <a:chOff x="2511" y="3592"/>
            <a:chExt cx="1370" cy="1604"/>
          </a:xfrm>
          <a:gradFill>
            <a:gsLst>
              <a:gs pos="0">
                <a:srgbClr val="79C5D9"/>
              </a:gs>
              <a:gs pos="39000">
                <a:srgbClr val="79C5D9"/>
              </a:gs>
              <a:gs pos="100000">
                <a:srgbClr val="00D7FE"/>
              </a:gs>
            </a:gsLst>
            <a:lin ang="13500000" scaled="0"/>
          </a:gradFill>
        </p:grpSpPr>
        <p:sp>
          <p:nvSpPr>
            <p:cNvPr id="83" name="椭圆 82"/>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等腰三角形 83"/>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5" name="组合 84"/>
          <p:cNvGrpSpPr/>
          <p:nvPr/>
        </p:nvGrpSpPr>
        <p:grpSpPr>
          <a:xfrm>
            <a:off x="7709535" y="1511935"/>
            <a:ext cx="869950" cy="1018540"/>
            <a:chOff x="2511" y="3592"/>
            <a:chExt cx="1370" cy="1604"/>
          </a:xfrm>
          <a:gradFill>
            <a:gsLst>
              <a:gs pos="0">
                <a:srgbClr val="79C5D9"/>
              </a:gs>
              <a:gs pos="39000">
                <a:srgbClr val="79C5D9"/>
              </a:gs>
              <a:gs pos="100000">
                <a:srgbClr val="00D7FE"/>
              </a:gs>
            </a:gsLst>
            <a:lin ang="13500000" scaled="0"/>
          </a:gradFill>
        </p:grpSpPr>
        <p:sp>
          <p:nvSpPr>
            <p:cNvPr id="86" name="椭圆 85"/>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等腰三角形 86"/>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8" name="组合 87"/>
          <p:cNvGrpSpPr/>
          <p:nvPr/>
        </p:nvGrpSpPr>
        <p:grpSpPr>
          <a:xfrm flipV="1">
            <a:off x="2951480" y="3022600"/>
            <a:ext cx="869950" cy="1018540"/>
            <a:chOff x="2511" y="3592"/>
            <a:chExt cx="1370" cy="1604"/>
          </a:xfrm>
          <a:gradFill>
            <a:gsLst>
              <a:gs pos="0">
                <a:srgbClr val="79C5D9"/>
              </a:gs>
              <a:gs pos="39000">
                <a:srgbClr val="79C5D9"/>
              </a:gs>
              <a:gs pos="100000">
                <a:srgbClr val="00D7FE"/>
              </a:gs>
            </a:gsLst>
            <a:lin ang="13500000" scaled="0"/>
          </a:gradFill>
        </p:grpSpPr>
        <p:sp>
          <p:nvSpPr>
            <p:cNvPr id="89" name="椭圆 88"/>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等腰三角形 89"/>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1" name="组合 90"/>
          <p:cNvGrpSpPr/>
          <p:nvPr/>
        </p:nvGrpSpPr>
        <p:grpSpPr>
          <a:xfrm flipV="1">
            <a:off x="6113780" y="3022600"/>
            <a:ext cx="869950" cy="1018540"/>
            <a:chOff x="2511" y="3592"/>
            <a:chExt cx="1370" cy="1604"/>
          </a:xfrm>
          <a:gradFill>
            <a:gsLst>
              <a:gs pos="0">
                <a:srgbClr val="79C5D9"/>
              </a:gs>
              <a:gs pos="39000">
                <a:srgbClr val="79C5D9"/>
              </a:gs>
              <a:gs pos="100000">
                <a:srgbClr val="00D7FE"/>
              </a:gs>
            </a:gsLst>
            <a:lin ang="13500000" scaled="0"/>
          </a:gradFill>
        </p:grpSpPr>
        <p:sp>
          <p:nvSpPr>
            <p:cNvPr id="92" name="椭圆 91"/>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等腰三角形 92"/>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4" name="组合 93"/>
          <p:cNvGrpSpPr/>
          <p:nvPr/>
        </p:nvGrpSpPr>
        <p:grpSpPr>
          <a:xfrm flipV="1">
            <a:off x="9286240" y="3022600"/>
            <a:ext cx="869950" cy="1018540"/>
            <a:chOff x="2511" y="3592"/>
            <a:chExt cx="1370" cy="1604"/>
          </a:xfrm>
          <a:gradFill>
            <a:gsLst>
              <a:gs pos="0">
                <a:srgbClr val="79C5D9"/>
              </a:gs>
              <a:gs pos="39000">
                <a:srgbClr val="79C5D9"/>
              </a:gs>
              <a:gs pos="100000">
                <a:srgbClr val="00D7FE"/>
              </a:gs>
            </a:gsLst>
            <a:lin ang="13500000" scaled="0"/>
          </a:gradFill>
        </p:grpSpPr>
        <p:sp>
          <p:nvSpPr>
            <p:cNvPr id="95" name="椭圆 94"/>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等腰三角形 97"/>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1" name="组合 80"/>
          <p:cNvGrpSpPr/>
          <p:nvPr/>
        </p:nvGrpSpPr>
        <p:grpSpPr>
          <a:xfrm>
            <a:off x="1377315" y="1511935"/>
            <a:ext cx="869950" cy="1018540"/>
            <a:chOff x="2511" y="3592"/>
            <a:chExt cx="1370" cy="1604"/>
          </a:xfrm>
          <a:gradFill>
            <a:gsLst>
              <a:gs pos="0">
                <a:srgbClr val="79C5D9"/>
              </a:gs>
              <a:gs pos="39000">
                <a:srgbClr val="79C5D9"/>
              </a:gs>
              <a:gs pos="100000">
                <a:srgbClr val="00D7FE"/>
              </a:gs>
            </a:gsLst>
            <a:lin ang="13500000" scaled="0"/>
          </a:gradFill>
        </p:grpSpPr>
        <p:sp>
          <p:nvSpPr>
            <p:cNvPr id="78" name="椭圆 77"/>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等腰三角形 78"/>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Freeform 18"/>
          <p:cNvSpPr/>
          <p:nvPr/>
        </p:nvSpPr>
        <p:spPr bwMode="auto">
          <a:xfrm>
            <a:off x="1275715" y="1639570"/>
            <a:ext cx="1073150" cy="575310"/>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3</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9" name="Freeform 18"/>
          <p:cNvSpPr/>
          <p:nvPr/>
        </p:nvSpPr>
        <p:spPr bwMode="auto">
          <a:xfrm>
            <a:off x="2858135"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5</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56" name="Freeform 18"/>
          <p:cNvSpPr/>
          <p:nvPr/>
        </p:nvSpPr>
        <p:spPr bwMode="auto">
          <a:xfrm>
            <a:off x="4443730" y="161734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35" name="TextBox 70"/>
          <p:cNvSpPr txBox="1"/>
          <p:nvPr/>
        </p:nvSpPr>
        <p:spPr>
          <a:xfrm>
            <a:off x="4228148" y="3371215"/>
            <a:ext cx="148653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因课程口碑荣获腾讯课堂官方颁发“创造101火箭机构奖”</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06" name="TextBox 82"/>
          <p:cNvSpPr txBox="1"/>
          <p:nvPr/>
        </p:nvSpPr>
        <p:spPr>
          <a:xfrm>
            <a:off x="1270953" y="3371215"/>
            <a:ext cx="104330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rPr>
              <a:t>成立享学课堂入驻腾讯课堂</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endParaRPr>
          </a:p>
        </p:txBody>
      </p:sp>
      <p:sp>
        <p:nvSpPr>
          <p:cNvPr id="123" name="TextBox 89"/>
          <p:cNvSpPr txBox="1"/>
          <p:nvPr/>
        </p:nvSpPr>
        <p:spPr>
          <a:xfrm>
            <a:off x="2589848" y="1830070"/>
            <a:ext cx="175323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Java</a:t>
            </a:r>
            <a:r>
              <a:rPr kumimoji="0" lang="en-US" alt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VIP</a:t>
            </a: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架构班开班及获得湘潭市政府颁发“中国创翼”二等奖荣誉证书</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500" name="圆角矩形 499"/>
          <p:cNvSpPr/>
          <p:nvPr/>
        </p:nvSpPr>
        <p:spPr>
          <a:xfrm>
            <a:off x="356870" y="195466"/>
            <a:ext cx="3896995" cy="533627"/>
          </a:xfrm>
          <a:prstGeom prst="roundRect">
            <a:avLst>
              <a:gd name="adj" fmla="val 23381"/>
            </a:avLst>
          </a:prstGeom>
          <a:noFill/>
        </p:spPr>
        <p:txBody>
          <a:bodyPr wrap="square" anchor="ctr">
            <a:spAutoFit/>
          </a:bodyPr>
          <a:p>
            <a:pPr algn="l"/>
            <a:r>
              <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rPr>
              <a:t>发展历程</a:t>
            </a:r>
            <a:endPar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endParaRPr>
          </a:p>
        </p:txBody>
      </p:sp>
      <p:sp>
        <p:nvSpPr>
          <p:cNvPr id="22" name="Freeform 18"/>
          <p:cNvSpPr/>
          <p:nvPr/>
        </p:nvSpPr>
        <p:spPr bwMode="auto">
          <a:xfrm>
            <a:off x="6029325"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11</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4" name="TextBox 70"/>
          <p:cNvSpPr txBox="1"/>
          <p:nvPr/>
        </p:nvSpPr>
        <p:spPr>
          <a:xfrm>
            <a:off x="5937885" y="1830070"/>
            <a:ext cx="127571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享学课堂VIP学员突破1000名学员</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 name="Freeform 18"/>
          <p:cNvSpPr/>
          <p:nvPr/>
        </p:nvSpPr>
        <p:spPr bwMode="auto">
          <a:xfrm>
            <a:off x="7624445" y="161734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a:t>
            </a:r>
            <a:r>
              <a:rPr lang="en-US"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1</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30" name="TextBox 70"/>
          <p:cNvSpPr txBox="1"/>
          <p:nvPr/>
        </p:nvSpPr>
        <p:spPr>
          <a:xfrm>
            <a:off x="7336155" y="3371215"/>
            <a:ext cx="179514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被腾讯课堂评选为官方“优质认证机构”并获得腾讯课堂“教育突破奖”</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 name="Freeform 18"/>
          <p:cNvSpPr/>
          <p:nvPr/>
        </p:nvSpPr>
        <p:spPr bwMode="auto">
          <a:xfrm>
            <a:off x="9192260"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a:t>
            </a:r>
            <a:r>
              <a:rPr lang="en-US"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6</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42" name="TextBox 70"/>
          <p:cNvSpPr txBox="1"/>
          <p:nvPr/>
        </p:nvSpPr>
        <p:spPr>
          <a:xfrm>
            <a:off x="9020493" y="1830070"/>
            <a:ext cx="142303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享学课堂一周年</a:t>
            </a:r>
            <a:r>
              <a:rPr kumimoji="0" lang="zh-CN"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a:t>
            </a:r>
            <a:r>
              <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VIP学员达到4000+</a:t>
            </a:r>
            <a:endPar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 name="文本框 47"/>
          <p:cNvSpPr txBox="1"/>
          <p:nvPr/>
        </p:nvSpPr>
        <p:spPr>
          <a:xfrm>
            <a:off x="134556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公司成立</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49" name="文本框 48"/>
          <p:cNvSpPr txBox="1"/>
          <p:nvPr/>
        </p:nvSpPr>
        <p:spPr>
          <a:xfrm>
            <a:off x="3019425"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立足行业</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2" name="文本框 51"/>
          <p:cNvSpPr txBox="1"/>
          <p:nvPr/>
        </p:nvSpPr>
        <p:spPr>
          <a:xfrm>
            <a:off x="452437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教育口碑</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3" name="文本框 52"/>
          <p:cNvSpPr txBox="1"/>
          <p:nvPr/>
        </p:nvSpPr>
        <p:spPr>
          <a:xfrm>
            <a:off x="6113780"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行业领先</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4" name="文本框 53"/>
          <p:cNvSpPr txBox="1"/>
          <p:nvPr/>
        </p:nvSpPr>
        <p:spPr>
          <a:xfrm>
            <a:off x="771334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更多突破</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5" name="文本框 54"/>
          <p:cNvSpPr txBox="1"/>
          <p:nvPr/>
        </p:nvSpPr>
        <p:spPr>
          <a:xfrm>
            <a:off x="9248140"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全面领航</a:t>
            </a:r>
            <a:endParaRPr lang="zh-CN" altLang="en-US" sz="1400">
              <a:solidFill>
                <a:srgbClr val="00B0F0"/>
              </a:solidFill>
              <a:latin typeface="思源黑体 CN Medium" panose="020B0600000000000000" charset="-122"/>
              <a:ea typeface="思源黑体 CN Medium" panose="020B0600000000000000" charset="-122"/>
            </a:endParaRPr>
          </a:p>
        </p:txBody>
      </p:sp>
      <p:cxnSp>
        <p:nvCxnSpPr>
          <p:cNvPr id="66" name="直接箭头连接符 65"/>
          <p:cNvCxnSpPr/>
          <p:nvPr/>
        </p:nvCxnSpPr>
        <p:spPr>
          <a:xfrm flipV="1">
            <a:off x="752475" y="2765108"/>
            <a:ext cx="10443210" cy="30480"/>
          </a:xfrm>
          <a:prstGeom prst="straightConnector1">
            <a:avLst/>
          </a:prstGeom>
          <a:ln w="31750">
            <a:solidFill>
              <a:srgbClr val="6A727E"/>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3320733" y="2714625"/>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椭圆 79"/>
          <p:cNvSpPr/>
          <p:nvPr/>
        </p:nvSpPr>
        <p:spPr>
          <a:xfrm>
            <a:off x="1733550" y="2714625"/>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6500178" y="2715260"/>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nvSpPr>
        <p:spPr>
          <a:xfrm>
            <a:off x="4912995" y="2715260"/>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9666288" y="2714625"/>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nvSpPr>
        <p:spPr>
          <a:xfrm>
            <a:off x="8079105" y="2714625"/>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8" name="图片 107" descr="333"/>
          <p:cNvPicPr>
            <a:picLocks noChangeAspect="1"/>
          </p:cNvPicPr>
          <p:nvPr/>
        </p:nvPicPr>
        <p:blipFill>
          <a:blip r:embed="rId1"/>
          <a:stretch>
            <a:fillRect/>
          </a:stretch>
        </p:blipFill>
        <p:spPr>
          <a:xfrm>
            <a:off x="6029325" y="4366895"/>
            <a:ext cx="2069465" cy="2244090"/>
          </a:xfrm>
          <a:prstGeom prst="rect">
            <a:avLst/>
          </a:prstGeom>
        </p:spPr>
      </p:pic>
      <p:pic>
        <p:nvPicPr>
          <p:cNvPr id="109" name="图片 108" descr="555"/>
          <p:cNvPicPr>
            <a:picLocks noChangeAspect="1"/>
          </p:cNvPicPr>
          <p:nvPr/>
        </p:nvPicPr>
        <p:blipFill>
          <a:blip r:embed="rId2"/>
          <a:stretch>
            <a:fillRect/>
          </a:stretch>
        </p:blipFill>
        <p:spPr>
          <a:xfrm>
            <a:off x="5132705" y="4443095"/>
            <a:ext cx="655320" cy="2167890"/>
          </a:xfrm>
          <a:prstGeom prst="rect">
            <a:avLst/>
          </a:prstGeom>
        </p:spPr>
      </p:pic>
      <p:pic>
        <p:nvPicPr>
          <p:cNvPr id="110" name="图片 109" descr="222"/>
          <p:cNvPicPr>
            <a:picLocks noChangeAspect="1"/>
          </p:cNvPicPr>
          <p:nvPr/>
        </p:nvPicPr>
        <p:blipFill>
          <a:blip r:embed="rId3"/>
          <a:stretch>
            <a:fillRect/>
          </a:stretch>
        </p:blipFill>
        <p:spPr>
          <a:xfrm>
            <a:off x="1430655" y="4366895"/>
            <a:ext cx="1129030" cy="2205990"/>
          </a:xfrm>
          <a:prstGeom prst="rect">
            <a:avLst/>
          </a:prstGeom>
        </p:spPr>
      </p:pic>
      <p:pic>
        <p:nvPicPr>
          <p:cNvPr id="111" name="图片 110" descr="444"/>
          <p:cNvPicPr>
            <a:picLocks noChangeAspect="1"/>
          </p:cNvPicPr>
          <p:nvPr/>
        </p:nvPicPr>
        <p:blipFill>
          <a:blip r:embed="rId4"/>
          <a:stretch>
            <a:fillRect/>
          </a:stretch>
        </p:blipFill>
        <p:spPr>
          <a:xfrm>
            <a:off x="3258820" y="4366895"/>
            <a:ext cx="1007745" cy="2244090"/>
          </a:xfrm>
          <a:prstGeom prst="rect">
            <a:avLst/>
          </a:prstGeom>
        </p:spPr>
      </p:pic>
      <p:pic>
        <p:nvPicPr>
          <p:cNvPr id="2" name="图片 1" descr="D:\关注领取福利.jpg关注领取福利"/>
          <p:cNvPicPr>
            <a:picLocks noChangeAspect="1"/>
          </p:cNvPicPr>
          <p:nvPr/>
        </p:nvPicPr>
        <p:blipFill>
          <a:blip r:embed="rId5"/>
          <a:srcRect/>
          <a:stretch>
            <a:fillRect/>
          </a:stretch>
        </p:blipFill>
        <p:spPr>
          <a:xfrm>
            <a:off x="10713085" y="5084445"/>
            <a:ext cx="930275" cy="930275"/>
          </a:xfrm>
          <a:prstGeom prst="roundRect">
            <a:avLst/>
          </a:prstGeom>
        </p:spPr>
      </p:pic>
      <p:sp>
        <p:nvSpPr>
          <p:cNvPr id="3" name="文本框 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checker/>
      </p:transition>
    </mc:Choice>
    <mc:Fallback>
      <p:transition>
        <p:checker/>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6080" y="199056"/>
            <a:ext cx="6813550" cy="53343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企业荣誉</a:t>
            </a:r>
            <a:endParaRPr lang="zh-CN" altLang="en-US" sz="2400">
              <a:solidFill>
                <a:srgbClr val="00B0F0"/>
              </a:solidFill>
              <a:latin typeface="思源黑体 CN Medium" panose="020B0600000000000000" charset="-122"/>
              <a:ea typeface="思源黑体 CN Medium" panose="020B0600000000000000" charset="-122"/>
              <a:sym typeface="+mn-ea"/>
            </a:endParaRPr>
          </a:p>
        </p:txBody>
      </p:sp>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pic>
        <p:nvPicPr>
          <p:cNvPr id="8" name="图片 7"/>
          <p:cNvPicPr>
            <a:picLocks noChangeAspect="1"/>
          </p:cNvPicPr>
          <p:nvPr/>
        </p:nvPicPr>
        <p:blipFill>
          <a:blip r:embed="rId2" cstate="print"/>
          <a:stretch>
            <a:fillRect/>
          </a:stretch>
        </p:blipFill>
        <p:spPr>
          <a:xfrm>
            <a:off x="2024380" y="733425"/>
            <a:ext cx="8143240" cy="4913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Title 6"/>
          <p:cNvSpPr txBox="1"/>
          <p:nvPr>
            <p:custDataLst>
              <p:tags r:id="rId1"/>
            </p:custDataLst>
          </p:nvPr>
        </p:nvSpPr>
        <p:spPr>
          <a:xfrm>
            <a:off x="661035" y="2369185"/>
            <a:ext cx="10572750" cy="143319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SzPct val="90000"/>
              <a:buFont typeface="WPS-Bullets" pitchFamily="2" charset="0"/>
              <a:buNone/>
            </a:pPr>
            <a:r>
              <a:rPr lang="en-US" altLang="zh-CN"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rPr>
              <a:t>Winners do what losers don't want to do</a:t>
            </a:r>
            <a:endParaRPr lang="en-US" altLang="zh-CN"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endParaRPr>
          </a:p>
          <a:p>
            <a:pPr lvl="0" indent="0" algn="l" fontAlgn="ctr">
              <a:lnSpc>
                <a:spcPct val="130000"/>
              </a:lnSpc>
              <a:spcBef>
                <a:spcPts val="1200"/>
              </a:spcBef>
              <a:spcAft>
                <a:spcPts val="0"/>
              </a:spcAft>
              <a:buSzPct val="90000"/>
              <a:buFont typeface="WPS-Bullets" pitchFamily="2" charset="0"/>
              <a:buNone/>
            </a:pPr>
            <a:r>
              <a:rPr lang="zh-CN" altLang="en-US"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rPr>
              <a:t>胜利者做失败者不愿意做的事</a:t>
            </a:r>
            <a:endParaRPr lang="zh-CN" altLang="en-US"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endParaRPr>
          </a:p>
        </p:txBody>
      </p:sp>
      <p:sp>
        <p:nvSpPr>
          <p:cNvPr id="31" name="圆角矩形 30"/>
          <p:cNvSpPr/>
          <p:nvPr/>
        </p:nvSpPr>
        <p:spPr>
          <a:xfrm>
            <a:off x="386080" y="199056"/>
            <a:ext cx="6813550" cy="53343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失败的人永远在找接口，成功的人都在找捷径</a:t>
            </a:r>
            <a:endParaRPr lang="zh-CN" altLang="en-US" sz="2400">
              <a:solidFill>
                <a:srgbClr val="00B0F0"/>
              </a:solidFill>
              <a:latin typeface="思源黑体 CN Medium" panose="020B0600000000000000" charset="-122"/>
              <a:ea typeface="思源黑体 CN Medium" panose="020B0600000000000000"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往期视频加乐乐</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小芸老师老师：</a:t>
            </a:r>
            <a:endParaRPr lang="en-US" altLang="zh-CN">
              <a:solidFill>
                <a:srgbClr val="00B050"/>
              </a:solidFill>
            </a:endParaRPr>
          </a:p>
        </p:txBody>
      </p:sp>
      <p:pic>
        <p:nvPicPr>
          <p:cNvPr id="3" name="图片 2" descr="_H}IH}5_[Y816}AA_XQ}[[R"/>
          <p:cNvPicPr>
            <a:picLocks noChangeAspect="1"/>
          </p:cNvPicPr>
          <p:nvPr>
            <p:custDataLst>
              <p:tags r:id="rId1"/>
            </p:custDataLst>
          </p:nvPr>
        </p:nvPicPr>
        <p:blipFill>
          <a:blip r:embed="rId2"/>
          <a:stretch>
            <a:fillRect/>
          </a:stretch>
        </p:blipFill>
        <p:spPr>
          <a:xfrm>
            <a:off x="8723630" y="809625"/>
            <a:ext cx="3067050" cy="3876675"/>
          </a:xfrm>
          <a:prstGeom prst="rect">
            <a:avLst/>
          </a:prstGeom>
        </p:spPr>
      </p:pic>
      <p:pic>
        <p:nvPicPr>
          <p:cNvPr id="5" name="图片 4" descr="15901A297E123CB3C395E5F953272B06"/>
          <p:cNvPicPr>
            <a:picLocks noChangeAspect="1"/>
          </p:cNvPicPr>
          <p:nvPr>
            <p:custDataLst>
              <p:tags r:id="rId3"/>
            </p:custDataLst>
          </p:nvPr>
        </p:nvPicPr>
        <p:blipFill>
          <a:blip r:embed="rId4"/>
          <a:stretch>
            <a:fillRect/>
          </a:stretch>
        </p:blipFill>
        <p:spPr>
          <a:xfrm>
            <a:off x="4192905" y="497205"/>
            <a:ext cx="3806190" cy="5160010"/>
          </a:xfrm>
          <a:prstGeom prst="rect">
            <a:avLst/>
          </a:prstGeom>
        </p:spPr>
      </p:pic>
      <p:pic>
        <p:nvPicPr>
          <p:cNvPr id="9" name="图片 8" descr="6818D60DFE4CA87377AE5BDF2918E76E"/>
          <p:cNvPicPr>
            <a:picLocks noChangeAspect="1"/>
          </p:cNvPicPr>
          <p:nvPr/>
        </p:nvPicPr>
        <p:blipFill>
          <a:blip r:embed="rId5"/>
          <a:stretch>
            <a:fillRect/>
          </a:stretch>
        </p:blipFill>
        <p:spPr>
          <a:xfrm>
            <a:off x="502285" y="1253490"/>
            <a:ext cx="3381375" cy="44964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
        <p:nvSpPr>
          <p:cNvPr id="7" name="PA_库_文本框 6"/>
          <p:cNvSpPr txBox="1"/>
          <p:nvPr>
            <p:custDataLst>
              <p:tags r:id="rId2"/>
            </p:custDataLst>
          </p:nvPr>
        </p:nvSpPr>
        <p:spPr>
          <a:xfrm>
            <a:off x="5093335" y="4254500"/>
            <a:ext cx="1498600" cy="829945"/>
          </a:xfrm>
          <a:prstGeom prst="rect">
            <a:avLst/>
          </a:prstGeom>
          <a:noFill/>
        </p:spPr>
        <p:txBody>
          <a:bodyPr wrap="square" rtlCol="0">
            <a:spAutoFit/>
          </a:bodyPr>
          <a:p>
            <a:pPr algn="l"/>
            <a:r>
              <a:rPr lang="en-US" altLang="zh-CN" sz="4800" dirty="0">
                <a:solidFill>
                  <a:srgbClr val="00B0F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Zero</a:t>
            </a:r>
            <a:endParaRPr lang="en-US" altLang="zh-CN" sz="4800" dirty="0">
              <a:solidFill>
                <a:srgbClr val="00B0F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 name="PA_库_文本框 3"/>
          <p:cNvSpPr txBox="1"/>
          <p:nvPr>
            <p:custDataLst>
              <p:tags r:id="rId3"/>
            </p:custDataLst>
          </p:nvPr>
        </p:nvSpPr>
        <p:spPr>
          <a:xfrm>
            <a:off x="3060700" y="2382520"/>
            <a:ext cx="2564130" cy="1445260"/>
          </a:xfrm>
          <a:prstGeom prst="rect">
            <a:avLst/>
          </a:prstGeom>
          <a:noFill/>
        </p:spPr>
        <p:txBody>
          <a:bodyPr wrap="square" rtlCol="0">
            <a:spAutoFit/>
          </a:bodyPr>
          <a:p>
            <a:pPr algn="l"/>
            <a:r>
              <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谢谢</a:t>
            </a:r>
            <a:endPar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11" name="PA_库_直接连接符 10"/>
          <p:cNvCxnSpPr/>
          <p:nvPr>
            <p:custDataLst>
              <p:tags r:id="rId4"/>
            </p:custDataLst>
          </p:nvPr>
        </p:nvCxnSpPr>
        <p:spPr>
          <a:xfrm>
            <a:off x="5500370" y="2402840"/>
            <a:ext cx="0" cy="94678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PA_库_直接连接符 12"/>
          <p:cNvCxnSpPr/>
          <p:nvPr>
            <p:custDataLst>
              <p:tags r:id="rId5"/>
            </p:custDataLst>
          </p:nvPr>
        </p:nvCxnSpPr>
        <p:spPr>
          <a:xfrm>
            <a:off x="5920105" y="3032760"/>
            <a:ext cx="0" cy="7391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PA_库_文本框 13"/>
          <p:cNvSpPr txBox="1"/>
          <p:nvPr>
            <p:custDataLst>
              <p:tags r:id="rId6"/>
            </p:custDataLst>
          </p:nvPr>
        </p:nvSpPr>
        <p:spPr>
          <a:xfrm>
            <a:off x="5454650" y="2403475"/>
            <a:ext cx="459740" cy="1824990"/>
          </a:xfrm>
          <a:prstGeom prst="rect">
            <a:avLst/>
          </a:prstGeom>
          <a:noFill/>
        </p:spPr>
        <p:txBody>
          <a:bodyPr vert="eaVert" wrap="square" rtlCol="0">
            <a:spAutoFit/>
          </a:bodyPr>
          <a:p>
            <a:r>
              <a:rPr lang="en-US" altLang="zh-CN"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TECHNOLOGY</a:t>
            </a:r>
            <a:endParaRPr lang="en-US" altLang="zh-CN"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12" name="PA_库_直接连接符 10"/>
          <p:cNvCxnSpPr/>
          <p:nvPr>
            <p:custDataLst>
              <p:tags r:id="rId7"/>
            </p:custDataLst>
          </p:nvPr>
        </p:nvCxnSpPr>
        <p:spPr>
          <a:xfrm flipV="1">
            <a:off x="5215890" y="2400300"/>
            <a:ext cx="568325" cy="25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PA_库_文本框 3"/>
          <p:cNvSpPr txBox="1"/>
          <p:nvPr>
            <p:custDataLst>
              <p:tags r:id="rId8"/>
            </p:custDataLst>
          </p:nvPr>
        </p:nvSpPr>
        <p:spPr>
          <a:xfrm>
            <a:off x="5944870" y="2399665"/>
            <a:ext cx="3108960" cy="1445260"/>
          </a:xfrm>
          <a:prstGeom prst="rect">
            <a:avLst/>
          </a:prstGeom>
          <a:noFill/>
        </p:spPr>
        <p:txBody>
          <a:bodyPr wrap="square" rtlCol="0">
            <a:spAutoFit/>
          </a:bodyPr>
          <a:p>
            <a:pPr algn="l"/>
            <a:r>
              <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观看</a:t>
            </a:r>
            <a:endPar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35" name="直接连接符 34"/>
          <p:cNvCxnSpPr/>
          <p:nvPr/>
        </p:nvCxnSpPr>
        <p:spPr>
          <a:xfrm>
            <a:off x="3394075" y="3806190"/>
            <a:ext cx="47256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364614" y="371041"/>
            <a:ext cx="4923613"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a:r>
              <a:rPr lang="zh-CN" altLang="en-US" sz="2665" dirty="0">
                <a:solidFill>
                  <a:srgbClr val="1D69A3"/>
                </a:solidFill>
                <a:latin typeface="微软雅黑" panose="020B0503020204020204" charset="-122"/>
                <a:ea typeface="微软雅黑" panose="020B0503020204020204" charset="-122"/>
              </a:rPr>
              <a:t>烦人的</a:t>
            </a:r>
            <a:r>
              <a:rPr lang="en-US" altLang="zh-CN" sz="2665" dirty="0">
                <a:solidFill>
                  <a:srgbClr val="1D69A3"/>
                </a:solidFill>
                <a:latin typeface="微软雅黑" panose="020B0503020204020204" charset="-122"/>
                <a:ea typeface="微软雅黑" panose="020B0503020204020204" charset="-122"/>
              </a:rPr>
              <a:t>OOM</a:t>
            </a:r>
            <a:endParaRPr lang="en-US" altLang="zh-CN" sz="2665" dirty="0">
              <a:solidFill>
                <a:srgbClr val="1D69A3"/>
              </a:solidFill>
              <a:latin typeface="微软雅黑" panose="020B0503020204020204" charset="-122"/>
              <a:ea typeface="微软雅黑" panose="020B050302020402020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3" name="矩形 2"/>
          <p:cNvSpPr/>
          <p:nvPr/>
        </p:nvSpPr>
        <p:spPr>
          <a:xfrm>
            <a:off x="5010484" y="2363967"/>
            <a:ext cx="914400" cy="914400"/>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 name="矩形 3"/>
          <p:cNvSpPr/>
          <p:nvPr/>
        </p:nvSpPr>
        <p:spPr>
          <a:xfrm>
            <a:off x="5347368" y="2465567"/>
            <a:ext cx="2219158" cy="438485"/>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 name="矩形 4"/>
          <p:cNvSpPr/>
          <p:nvPr/>
        </p:nvSpPr>
        <p:spPr>
          <a:xfrm>
            <a:off x="5085347" y="2270529"/>
            <a:ext cx="2010611" cy="590744"/>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 name="圆角矩形 5"/>
          <p:cNvSpPr/>
          <p:nvPr/>
        </p:nvSpPr>
        <p:spPr>
          <a:xfrm>
            <a:off x="6309303" y="2123310"/>
            <a:ext cx="204382" cy="941189"/>
          </a:xfrm>
          <a:prstGeom prst="round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lgDash"/>
              </a:ln>
              <a:effectLst>
                <a:outerShdw blurRad="50000" dist="50800" dir="7500000" algn="tl">
                  <a:srgbClr val="000000">
                    <a:shade val="5000"/>
                    <a:alpha val="35000"/>
                  </a:srgbClr>
                </a:outerShdw>
              </a:effectLst>
            </a:endParaRPr>
          </a:p>
        </p:txBody>
      </p:sp>
      <p:sp>
        <p:nvSpPr>
          <p:cNvPr id="10" name="Rectangle 3"/>
          <p:cNvSpPr>
            <a:spLocks noChangeArrowheads="1"/>
          </p:cNvSpPr>
          <p:nvPr/>
        </p:nvSpPr>
        <p:spPr bwMode="auto">
          <a:xfrm>
            <a:off x="0" y="188850"/>
            <a:ext cx="3206" cy="794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 b="0" i="0" u="none" strike="noStrike" cap="none" normalizeH="0" baseline="0" dirty="0">
                <a:ln>
                  <a:noFill/>
                </a:ln>
                <a:solidFill>
                  <a:schemeClr val="tx1"/>
                </a:solidFill>
                <a:effectLst/>
              </a:rPr>
              <a:t> </a:t>
            </a:r>
            <a:endParaRPr kumimoji="0" lang="zh-CN" altLang="zh-CN" sz="1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364614" y="1396431"/>
            <a:ext cx="11359755" cy="1200329"/>
          </a:xfrm>
          <a:prstGeom prst="rect">
            <a:avLst/>
          </a:prstGeom>
        </p:spPr>
        <p:txBody>
          <a:bodyPr wrap="square">
            <a:spAutoFit/>
          </a:bodyPr>
          <a:lstStyle/>
          <a:p>
            <a:pPr algn="just"/>
            <a:r>
              <a:rPr lang="en-US" altLang="zh-CN" dirty="0">
                <a:solidFill>
                  <a:srgbClr val="333333"/>
                </a:solidFill>
                <a:latin typeface="Arial" panose="020B0604020202020204" pitchFamily="34" charset="0"/>
              </a:rPr>
              <a:t>	OOM</a:t>
            </a:r>
            <a:r>
              <a:rPr lang="zh-CN" altLang="en-US" dirty="0">
                <a:solidFill>
                  <a:srgbClr val="494949"/>
                </a:solidFill>
                <a:latin typeface="Arial" panose="020B0604020202020204" pitchFamily="34" charset="0"/>
              </a:rPr>
              <a:t>其实就是申请的内存超过了堆内存剩余空间的最大值。</a:t>
            </a:r>
            <a:endParaRPr lang="zh-CN" altLang="en-US" dirty="0"/>
          </a:p>
          <a:p>
            <a:pPr algn="just"/>
            <a:endParaRPr lang="en-US" altLang="zh-CN" dirty="0">
              <a:solidFill>
                <a:srgbClr val="333333"/>
              </a:solidFill>
              <a:latin typeface="Arial" panose="020B0604020202020204" pitchFamily="34" charset="0"/>
            </a:endParaRPr>
          </a:p>
          <a:p>
            <a:pPr algn="just"/>
            <a:r>
              <a:rPr lang="en-US" altLang="zh-CN" dirty="0">
                <a:solidFill>
                  <a:srgbClr val="333333"/>
                </a:solidFill>
                <a:latin typeface="Arial" panose="020B0604020202020204" pitchFamily="34" charset="0"/>
              </a:rPr>
              <a:t>	</a:t>
            </a:r>
            <a:r>
              <a:rPr lang="zh-CN" altLang="en-US" dirty="0">
                <a:solidFill>
                  <a:srgbClr val="333333"/>
                </a:solidFill>
                <a:latin typeface="Arial" panose="020B0604020202020204" pitchFamily="34" charset="0"/>
              </a:rPr>
              <a:t>垃圾回收就是一种自动在堆内存中找出哪些对象在被使用，还有哪些对象没被使用，并且将后者删掉的机制。</a:t>
            </a:r>
            <a:endParaRPr lang="zh-CN" altLang="en-US" b="0" i="0" dirty="0">
              <a:solidFill>
                <a:srgbClr val="333333"/>
              </a:solidFill>
              <a:effectLst/>
              <a:latin typeface="Arial" panose="020B0604020202020204" pitchFamily="34" charset="0"/>
            </a:endParaRPr>
          </a:p>
        </p:txBody>
      </p:sp>
      <p:pic>
        <p:nvPicPr>
          <p:cNvPr id="7" name="图片 6"/>
          <p:cNvPicPr>
            <a:picLocks noChangeAspect="1"/>
          </p:cNvPicPr>
          <p:nvPr/>
        </p:nvPicPr>
        <p:blipFill>
          <a:blip r:embed="rId3"/>
          <a:stretch>
            <a:fillRect/>
          </a:stretch>
        </p:blipFill>
        <p:spPr>
          <a:xfrm>
            <a:off x="793514" y="3064499"/>
            <a:ext cx="10604971" cy="2600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 Roots</a:t>
            </a:r>
            <a:r>
              <a:rPr lang="zh-CN" altLang="en-US"/>
              <a:t>和</a:t>
            </a:r>
            <a:r>
              <a:rPr lang="en-US" altLang="zh-CN"/>
              <a:t>Reference Chain</a:t>
            </a:r>
            <a:endParaRPr lang="en-US" altLang="zh-CN"/>
          </a:p>
        </p:txBody>
      </p:sp>
      <p:pic>
        <p:nvPicPr>
          <p:cNvPr id="3" name="图片 2" descr="(CJZ@S6B)6M7H5ME{$`F2T3"/>
          <p:cNvPicPr>
            <a:picLocks noChangeAspect="1"/>
          </p:cNvPicPr>
          <p:nvPr/>
        </p:nvPicPr>
        <p:blipFill>
          <a:blip r:embed="rId1"/>
          <a:stretch>
            <a:fillRect/>
          </a:stretch>
        </p:blipFill>
        <p:spPr>
          <a:xfrm>
            <a:off x="428625" y="1323975"/>
            <a:ext cx="7946390" cy="44475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1279649" y="932724"/>
            <a:ext cx="1042599"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52855"/>
              <a:endParaRPr lang="zh-CN" altLang="en-US" sz="2165" dirty="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52855"/>
              <a:endParaRPr lang="zh-CN" altLang="en-US" sz="2165" dirty="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52855"/>
              <a:endParaRPr lang="zh-CN" altLang="en-US" sz="2165" dirty="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52855"/>
              <a:endParaRPr lang="zh-CN" altLang="en-US" sz="2165" dirty="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1279652" y="371043"/>
            <a:ext cx="6050113" cy="3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52855"/>
            <a:r>
              <a:rPr lang="zh-CN" altLang="en-US" sz="2335" dirty="0" smtClean="0">
                <a:solidFill>
                  <a:srgbClr val="1D69A3"/>
                </a:solidFill>
                <a:latin typeface="微软雅黑" panose="020B0503020204020204" charset="-122"/>
                <a:ea typeface="微软雅黑" panose="020B0503020204020204" charset="-122"/>
              </a:rPr>
              <a:t>判断对象的存活</a:t>
            </a:r>
            <a:endParaRPr lang="zh-CN" altLang="en-US" sz="2335" dirty="0" smtClean="0">
              <a:solidFill>
                <a:srgbClr val="1D69A3"/>
              </a:solidFill>
              <a:latin typeface="微软雅黑" panose="020B0503020204020204" charset="-122"/>
              <a:ea typeface="微软雅黑" panose="020B0503020204020204" charset="-122"/>
            </a:endParaRPr>
          </a:p>
        </p:txBody>
      </p:sp>
      <p:sp>
        <p:nvSpPr>
          <p:cNvPr id="14" name="矩形 10"/>
          <p:cNvSpPr>
            <a:spLocks noChangeArrowheads="1"/>
          </p:cNvSpPr>
          <p:nvPr/>
        </p:nvSpPr>
        <p:spPr bwMode="auto">
          <a:xfrm>
            <a:off x="1170095" y="1192214"/>
            <a:ext cx="3075788" cy="1341120"/>
          </a:xfrm>
          <a:prstGeom prst="rect">
            <a:avLst/>
          </a:prstGeom>
          <a:noFill/>
          <a:ln w="9525">
            <a:noFill/>
            <a:miter lim="800000"/>
          </a:ln>
        </p:spPr>
        <p:txBody>
          <a:bodyPr lIns="81331" tIns="40666" rIns="81331" bIns="40666">
            <a:spAutoFit/>
          </a:bodyPr>
          <a:lstStyle/>
          <a:p>
            <a:pPr marL="293370" indent="-293370">
              <a:lnSpc>
                <a:spcPct val="150000"/>
              </a:lnSpc>
              <a:buClr>
                <a:srgbClr val="FFC000"/>
              </a:buClr>
              <a:buFont typeface="Wingdings" panose="05000000000000000000" pitchFamily="2" charset="2"/>
              <a:buChar char="n"/>
            </a:pPr>
            <a:r>
              <a:rPr lang="zh-CN" altLang="en-US" sz="1820" b="1" dirty="0">
                <a:latin typeface="微软雅黑" panose="020B0503020204020204" charset="-122"/>
                <a:ea typeface="微软雅黑" panose="020B0503020204020204" charset="-122"/>
              </a:rPr>
              <a:t>引用计数算法</a:t>
            </a:r>
            <a:endParaRPr lang="en-US" altLang="zh-CN" sz="1820" b="1" dirty="0">
              <a:latin typeface="微软雅黑" panose="020B0503020204020204" charset="-122"/>
              <a:ea typeface="微软雅黑" panose="020B0503020204020204" charset="-122"/>
            </a:endParaRPr>
          </a:p>
          <a:p>
            <a:pPr marL="293370" indent="-293370">
              <a:lnSpc>
                <a:spcPct val="150000"/>
              </a:lnSpc>
              <a:buClr>
                <a:srgbClr val="FFC000"/>
              </a:buClr>
              <a:buFont typeface="Wingdings" panose="05000000000000000000" pitchFamily="2" charset="2"/>
              <a:buChar char="n"/>
            </a:pPr>
            <a:r>
              <a:rPr lang="zh-CN" altLang="en-US" sz="1820" b="1" dirty="0">
                <a:latin typeface="微软雅黑" panose="020B0503020204020204" charset="-122"/>
                <a:ea typeface="微软雅黑" panose="020B0503020204020204" charset="-122"/>
              </a:rPr>
              <a:t>可达性</a:t>
            </a:r>
            <a:r>
              <a:rPr lang="zh-CN" altLang="en-US" sz="1820" b="1" dirty="0" smtClean="0">
                <a:latin typeface="微软雅黑" panose="020B0503020204020204" charset="-122"/>
                <a:ea typeface="微软雅黑" panose="020B0503020204020204" charset="-122"/>
              </a:rPr>
              <a:t>分析</a:t>
            </a:r>
            <a:r>
              <a:rPr lang="en-US" altLang="zh-CN" sz="1820" b="1" dirty="0" smtClean="0">
                <a:latin typeface="微软雅黑" panose="020B0503020204020204" charset="-122"/>
                <a:ea typeface="微软雅黑" panose="020B0503020204020204" charset="-122"/>
              </a:rPr>
              <a:t>(</a:t>
            </a:r>
            <a:r>
              <a:rPr lang="zh-CN" altLang="en-US" sz="1820" b="1" dirty="0" smtClean="0">
                <a:latin typeface="微软雅黑" panose="020B0503020204020204" charset="-122"/>
                <a:ea typeface="微软雅黑" panose="020B0503020204020204" charset="-122"/>
              </a:rPr>
              <a:t>根可达</a:t>
            </a:r>
            <a:r>
              <a:rPr lang="en-US" altLang="zh-CN" sz="1820" b="1" dirty="0" smtClean="0">
                <a:latin typeface="微软雅黑" panose="020B0503020204020204" charset="-122"/>
                <a:ea typeface="微软雅黑" panose="020B0503020204020204" charset="-122"/>
              </a:rPr>
              <a:t>)</a:t>
            </a:r>
            <a:endParaRPr lang="zh-CN" altLang="en-US" sz="1820" b="1" dirty="0">
              <a:latin typeface="微软雅黑" panose="020B0503020204020204" charset="-122"/>
              <a:ea typeface="微软雅黑" panose="020B0503020204020204" charset="-122"/>
            </a:endParaRPr>
          </a:p>
          <a:p>
            <a:pPr marL="293370" indent="-293370">
              <a:lnSpc>
                <a:spcPct val="150000"/>
              </a:lnSpc>
              <a:buClr>
                <a:srgbClr val="FFC000"/>
              </a:buClr>
              <a:buFont typeface="Wingdings" panose="05000000000000000000" pitchFamily="2" charset="2"/>
              <a:buChar char="n"/>
            </a:pPr>
            <a:endParaRPr lang="zh-CN" altLang="en-US" sz="1820" b="1" dirty="0">
              <a:latin typeface="微软雅黑" panose="020B0503020204020204" charset="-122"/>
              <a:ea typeface="微软雅黑" panose="020B0503020204020204" charset="-122"/>
            </a:endParaRPr>
          </a:p>
        </p:txBody>
      </p:sp>
      <p:pic>
        <p:nvPicPr>
          <p:cNvPr id="16385" name="Picture 1" descr="G:\移动互联网VIP\JVM二期\img\Root Searching.png"/>
          <p:cNvPicPr>
            <a:picLocks noChangeAspect="1" noChangeArrowheads="1"/>
          </p:cNvPicPr>
          <p:nvPr/>
        </p:nvPicPr>
        <p:blipFill>
          <a:blip r:embed="rId3"/>
          <a:srcRect/>
          <a:stretch>
            <a:fillRect/>
          </a:stretch>
        </p:blipFill>
        <p:spPr bwMode="auto">
          <a:xfrm>
            <a:off x="2504278" y="2592787"/>
            <a:ext cx="7842034" cy="3912846"/>
          </a:xfrm>
          <a:prstGeom prst="rect">
            <a:avLst/>
          </a:prstGeom>
          <a:noFill/>
        </p:spPr>
      </p:pic>
      <p:sp>
        <p:nvSpPr>
          <p:cNvPr id="10" name="矩形 10"/>
          <p:cNvSpPr>
            <a:spLocks noChangeArrowheads="1"/>
          </p:cNvSpPr>
          <p:nvPr/>
        </p:nvSpPr>
        <p:spPr bwMode="auto">
          <a:xfrm>
            <a:off x="6934113" y="1176436"/>
            <a:ext cx="3075788" cy="501015"/>
          </a:xfrm>
          <a:prstGeom prst="rect">
            <a:avLst/>
          </a:prstGeom>
          <a:noFill/>
          <a:ln w="9525">
            <a:noFill/>
            <a:miter lim="800000"/>
          </a:ln>
        </p:spPr>
        <p:txBody>
          <a:bodyPr lIns="81331" tIns="40666" rIns="81331" bIns="40666">
            <a:spAutoFit/>
          </a:bodyPr>
          <a:lstStyle/>
          <a:p>
            <a:pPr marL="293370" indent="-293370">
              <a:lnSpc>
                <a:spcPct val="150000"/>
              </a:lnSpc>
              <a:buClr>
                <a:srgbClr val="FFC000"/>
              </a:buClr>
              <a:buFont typeface="Wingdings" panose="05000000000000000000" pitchFamily="2" charset="2"/>
              <a:buChar char="n"/>
            </a:pPr>
            <a:r>
              <a:rPr lang="en-US" altLang="zh-CN" sz="1820" b="1" dirty="0" smtClean="0">
                <a:latin typeface="微软雅黑" panose="020B0503020204020204" charset="-122"/>
                <a:ea typeface="微软雅黑" panose="020B0503020204020204" charset="-122"/>
              </a:rPr>
              <a:t>finalize</a:t>
            </a:r>
            <a:endParaRPr lang="en-US" altLang="zh-CN" sz="1820" b="1"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r>
              <a:rPr lang="zh-CN" altLang="en-US"/>
              <a:t>有哪些？</a:t>
            </a:r>
            <a:endParaRPr lang="zh-CN" altLang="en-US"/>
          </a:p>
        </p:txBody>
      </p:sp>
      <p:sp>
        <p:nvSpPr>
          <p:cNvPr id="3" name="文本框 2"/>
          <p:cNvSpPr txBox="1"/>
          <p:nvPr/>
        </p:nvSpPr>
        <p:spPr>
          <a:xfrm>
            <a:off x="416560" y="972820"/>
            <a:ext cx="11229340" cy="645160"/>
          </a:xfrm>
          <a:prstGeom prst="rect">
            <a:avLst/>
          </a:prstGeom>
          <a:noFill/>
        </p:spPr>
        <p:txBody>
          <a:bodyPr wrap="square" rtlCol="0" anchor="t">
            <a:spAutoFit/>
          </a:bodyPr>
          <a:p>
            <a:r>
              <a:rPr lang="zh-CN" altLang="en-US"/>
              <a:t>GC管理的主要区域是Java堆，一般情况下只针对堆进行垃圾回收。方法区、栈和本地方法区不被GC所管理,因而选择这些区域内的对象作为GC roots,被GC roots引用的对象不被GC回收。</a:t>
            </a:r>
            <a:endParaRPr lang="zh-CN" altLang="en-US"/>
          </a:p>
        </p:txBody>
      </p:sp>
      <p:pic>
        <p:nvPicPr>
          <p:cNvPr id="4" name="图片 3" descr="[N@CGBJSZ@`{%_@8LFC%AA0"/>
          <p:cNvPicPr>
            <a:picLocks noChangeAspect="1"/>
          </p:cNvPicPr>
          <p:nvPr/>
        </p:nvPicPr>
        <p:blipFill>
          <a:blip r:embed="rId1"/>
          <a:stretch>
            <a:fillRect/>
          </a:stretch>
        </p:blipFill>
        <p:spPr>
          <a:xfrm>
            <a:off x="8185150" y="2091690"/>
            <a:ext cx="2943225" cy="2457450"/>
          </a:xfrm>
          <a:prstGeom prst="rect">
            <a:avLst/>
          </a:prstGeom>
        </p:spPr>
      </p:pic>
      <p:sp>
        <p:nvSpPr>
          <p:cNvPr id="5" name="文本框 4"/>
          <p:cNvSpPr txBox="1"/>
          <p:nvPr/>
        </p:nvSpPr>
        <p:spPr>
          <a:xfrm>
            <a:off x="416560" y="2091690"/>
            <a:ext cx="7698105" cy="1753235"/>
          </a:xfrm>
          <a:prstGeom prst="rect">
            <a:avLst/>
          </a:prstGeom>
          <a:noFill/>
        </p:spPr>
        <p:txBody>
          <a:bodyPr wrap="square" rtlCol="0" anchor="t">
            <a:spAutoFit/>
          </a:bodyPr>
          <a:p>
            <a:r>
              <a:rPr lang="zh-CN" altLang="en-US"/>
              <a:t>Class - 由系统类加载器(system class loader)加载的对象，这些类是不能够被回收的，他们可以以静态字段的方式保存持有其它对象。我们需要注意的一点就是，通过用户自定义的类加载器加载的类，除非相应的java.lang.Class实例以其它的某种（或多种）方式成为roots，否则它们并不是roots。Thread - 活着的线程Stack Local - Java方法的local变量或参数JNI Local - JNI方法的local变量或参数JNI Global - 全局JNI引用</a:t>
            </a:r>
            <a:endParaRPr lang="zh-CN" altLang="en-US"/>
          </a:p>
        </p:txBody>
      </p:sp>
    </p:spTree>
  </p:cSld>
  <p:clrMapOvr>
    <a:masterClrMapping/>
  </p:clrMapOvr>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REFSHAPE" val="351379428"/>
  <p:tag name="KSO_WM_UNIT_PLACING_PICTURE_USER_VIEWPORT" val="{&quot;height&quot;:2310,&quot;width&quot;:15840}"/>
</p:tagLst>
</file>

<file path=ppt/tags/tag11.xml><?xml version="1.0" encoding="utf-8"?>
<p:tagLst xmlns:p="http://schemas.openxmlformats.org/presentationml/2006/main">
  <p:tag name="REFSHAPE" val="494808732"/>
  <p:tag name="KSO_WM_UNIT_PLACING_PICTURE_USER_VIEWPORT" val="{&quot;height&quot;:7245,&quot;width&quot;:10515}"/>
</p:tagLst>
</file>

<file path=ppt/tags/tag12.xml><?xml version="1.0" encoding="utf-8"?>
<p:tagLst xmlns:p="http://schemas.openxmlformats.org/presentationml/2006/main">
  <p:tag name="PA" val="v4.1.3"/>
</p:tagLst>
</file>

<file path=ppt/tags/tag13.xml><?xml version="1.0" encoding="utf-8"?>
<p:tagLst xmlns:p="http://schemas.openxmlformats.org/presentationml/2006/main">
  <p:tag name="PA" val="v4.1.3"/>
</p:tagLst>
</file>

<file path=ppt/tags/tag14.xml><?xml version="1.0" encoding="utf-8"?>
<p:tagLst xmlns:p="http://schemas.openxmlformats.org/presentationml/2006/main">
  <p:tag name="PA" val="v4.1.3"/>
</p:tagLst>
</file>

<file path=ppt/tags/tag15.xml><?xml version="1.0" encoding="utf-8"?>
<p:tagLst xmlns:p="http://schemas.openxmlformats.org/presentationml/2006/main">
  <p:tag name="KSO_WM_UNIT_PLACING_PICTURE_USER_VIEWPORT" val="{&quot;height&quot;:6105,&quot;width&quot;:4830}"/>
</p:tagLst>
</file>

<file path=ppt/tags/tag16.xml><?xml version="1.0" encoding="utf-8"?>
<p:tagLst xmlns:p="http://schemas.openxmlformats.org/presentationml/2006/main">
  <p:tag name="KSO_WM_UNIT_PLACING_PICTURE_USER_VIEWPORT" val="{&quot;height&quot;:15840,&quot;width&quot;:11685}"/>
</p:tagLst>
</file>

<file path=ppt/tags/tag17.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点击此处添加正文，文字是您思想的提炼，为了演示发布的良好效果，请言简意赅的阐述您的观点。"/>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81*f*1"/>
  <p:tag name="KSO_WM_TEMPLATE_CATEGORY" val="mixed"/>
  <p:tag name="KSO_WM_TEMPLATE_INDEX" val="20201947"/>
  <p:tag name="KSO_WM_UNIT_LAYERLEVEL" val="1"/>
  <p:tag name="KSO_WM_TAG_VERSION" val="1.0"/>
  <p:tag name="KSO_WM_BEAUTIFY_FLAG" val="#wm#"/>
  <p:tag name="KSO_WM_UNIT_TEXTBOXSTYLE_GUID" val="{730e7776-b224-4dd7-980f-8b5647c1d658}"/>
  <p:tag name="KSO_WM_UNIT_TEXTBOXSTYLE_TEMPLATEID" val="3132653"/>
  <p:tag name="KSO_WM_UNIT_TEXTBOXSTYLE_TYPE" val="8"/>
</p:tagLst>
</file>

<file path=ppt/tags/tag18.xml><?xml version="1.0" encoding="utf-8"?>
<p:tagLst xmlns:p="http://schemas.openxmlformats.org/presentationml/2006/main">
  <p:tag name="KSO_WM_UNIT_PLACING_PICTURE_USER_VIEWPORT" val="{&quot;height&quot;:6105,&quot;width&quot;:4830}"/>
</p:tagLst>
</file>

<file path=ppt/tags/tag19.xml><?xml version="1.0" encoding="utf-8"?>
<p:tagLst xmlns:p="http://schemas.openxmlformats.org/presentationml/2006/main">
  <p:tag name="KSO_WM_UNIT_PLACING_PICTURE_USER_VIEWPORT" val="{&quot;height&quot;:15840,&quot;width&quot;:11685}"/>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PA" val="v4.0.0"/>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4.0.0"/>
</p:tagLst>
</file>

<file path=ppt/tags/tag24.xml><?xml version="1.0" encoding="utf-8"?>
<p:tagLst xmlns:p="http://schemas.openxmlformats.org/presentationml/2006/main">
  <p:tag name="PA" val="v4.0.0"/>
</p:tagLst>
</file>

<file path=ppt/tags/tag25.xml><?xml version="1.0" encoding="utf-8"?>
<p:tagLst xmlns:p="http://schemas.openxmlformats.org/presentationml/2006/main">
  <p:tag name="PA" val="v4.0.0"/>
</p:tagLst>
</file>

<file path=ppt/tags/tag26.xml><?xml version="1.0" encoding="utf-8"?>
<p:tagLst xmlns:p="http://schemas.openxmlformats.org/presentationml/2006/main">
  <p:tag name="PA" val="v4.0.0"/>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KSO_WM_UNIT_PLACING_PICTURE_USER_VIEWPORT" val="{&quot;height&quot;:6105,&quot;width&quot;:4830}"/>
</p:tagLst>
</file>

<file path=ppt/tags/tag5.xml><?xml version="1.0" encoding="utf-8"?>
<p:tagLst xmlns:p="http://schemas.openxmlformats.org/presentationml/2006/main">
  <p:tag name="KSO_WM_UNIT_PLACING_PICTURE_USER_VIEWPORT" val="{&quot;height&quot;:15840,&quot;width&quot;:11685}"/>
</p:tagLst>
</file>

<file path=ppt/tags/tag6.xml><?xml version="1.0" encoding="utf-8"?>
<p:tagLst xmlns:p="http://schemas.openxmlformats.org/presentationml/2006/main">
  <p:tag name="PA" val="v4.1.3"/>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wrap="none" lIns="91440" tIns="45720" rIns="91440" bIns="45720">
        <a:spAutoFit/>
      </a:bodyPr>
      <a:lstStyle>
        <a:defPPr algn="ctr">
          <a:defRPr sz="5400" b="1" cap="none" spc="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5150</Words>
  <Application>WPS 演示</Application>
  <PresentationFormat>宽屏</PresentationFormat>
  <Paragraphs>376</Paragraphs>
  <Slides>59</Slides>
  <Notes>9</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59</vt:i4>
      </vt:variant>
    </vt:vector>
  </HeadingPairs>
  <TitlesOfParts>
    <vt:vector size="79" baseType="lpstr">
      <vt:lpstr>Arial</vt:lpstr>
      <vt:lpstr>宋体</vt:lpstr>
      <vt:lpstr>Wingdings</vt:lpstr>
      <vt:lpstr>Calibri</vt:lpstr>
      <vt:lpstr>微软雅黑</vt:lpstr>
      <vt:lpstr>等线</vt:lpstr>
      <vt:lpstr>思源黑体 CN Medium</vt:lpstr>
      <vt:lpstr>黑体</vt:lpstr>
      <vt:lpstr>Clear Sans Light</vt:lpstr>
      <vt:lpstr>Yu Gothic UI Light</vt:lpstr>
      <vt:lpstr>Times New Roman</vt:lpstr>
      <vt:lpstr>等线 Light</vt:lpstr>
      <vt:lpstr>Arial Unicode MS</vt:lpstr>
      <vt:lpstr>Verdana</vt:lpstr>
      <vt:lpstr>Gill Sans</vt:lpstr>
      <vt:lpstr>Segoe UI</vt:lpstr>
      <vt:lpstr>思源黑体 CN Normal</vt:lpstr>
      <vt:lpstr>WPS-Bullets</vt:lpstr>
      <vt:lpstr>字魂59号-创粗黑</vt:lpstr>
      <vt:lpstr>Office 主题​​</vt:lpstr>
      <vt:lpstr>LeakCanary原理解析</vt:lpstr>
      <vt:lpstr>   享学讲师团队</vt:lpstr>
      <vt:lpstr>PowerPoint 演示文稿</vt:lpstr>
      <vt:lpstr>PowerPoint 演示文稿</vt:lpstr>
      <vt:lpstr>PowerPoint 演示文稿</vt:lpstr>
      <vt:lpstr>PowerPoint 演示文稿</vt:lpstr>
      <vt:lpstr>GC Roots和Reference Chain</vt:lpstr>
      <vt:lpstr>PowerPoint 演示文稿</vt:lpstr>
      <vt:lpstr>GCRoots有哪些？</vt:lpstr>
      <vt:lpstr>GCRoots</vt:lpstr>
      <vt:lpstr>什么是LeakCanary</vt:lpstr>
      <vt:lpstr>LeakCanary使用</vt:lpstr>
      <vt:lpstr>现象</vt:lpstr>
      <vt:lpstr>Shallow Heap和Retained Heap</vt:lpstr>
      <vt:lpstr>现象</vt:lpstr>
      <vt:lpstr>现象</vt:lpstr>
      <vt:lpstr>LeakCanary原理分析</vt:lpstr>
      <vt:lpstr>LeakCanary是如何安装的？</vt:lpstr>
      <vt:lpstr>LeakCanary是如何安装的？</vt:lpstr>
      <vt:lpstr>LeakCanary是如何安装的？</vt:lpstr>
      <vt:lpstr>LeakCanary是如何安装的？</vt:lpstr>
      <vt:lpstr>LeakCanary是如何安装的？</vt:lpstr>
      <vt:lpstr>LeakCanary安装做了什么？</vt:lpstr>
      <vt:lpstr>流程概览</vt:lpstr>
      <vt:lpstr>LeakCanary检测Activity退出的原理</vt:lpstr>
      <vt:lpstr>LeakCanary是如何使用ActivityLifecycleCallbacks？</vt:lpstr>
      <vt:lpstr>创建RefWatcher实例</vt:lpstr>
      <vt:lpstr>谁负责去检测内存泄漏？</vt:lpstr>
      <vt:lpstr>RefWatcher核心原理</vt:lpstr>
      <vt:lpstr>Java中的四种引用与垃圾回收机制</vt:lpstr>
      <vt:lpstr>Java的四种引用</vt:lpstr>
      <vt:lpstr>ReferenceQueue有什么用？</vt:lpstr>
      <vt:lpstr>GCRoots与可达性分析</vt:lpstr>
      <vt:lpstr>GCRoots有哪些？</vt:lpstr>
      <vt:lpstr>GCRoots</vt:lpstr>
      <vt:lpstr>看一个弱引用的例子</vt:lpstr>
      <vt:lpstr>我们再来看一个弱引用的实战</vt:lpstr>
      <vt:lpstr>把需要观察的对象放入watch</vt:lpstr>
      <vt:lpstr>过5秒后检测</vt:lpstr>
      <vt:lpstr>根据Queue中是否包含观察对象的引用来判断是否释放</vt:lpstr>
      <vt:lpstr>LeakCanary是如何判断泄漏的？</vt:lpstr>
      <vt:lpstr>LeakCanary检测内存泄漏原理</vt:lpstr>
      <vt:lpstr>LeakCanary核心原理</vt:lpstr>
      <vt:lpstr>dump hprof</vt:lpstr>
      <vt:lpstr>总结</vt:lpstr>
      <vt:lpstr>LeakCanary原理</vt:lpstr>
      <vt:lpstr>LeakCanary原理</vt:lpstr>
      <vt:lpstr>常见泄漏场景</vt:lpstr>
      <vt:lpstr>PowerPoint 演示文稿</vt:lpstr>
      <vt:lpstr>PowerPoint 演示文稿</vt:lpstr>
      <vt:lpstr>   享学讲师团队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770</cp:revision>
  <dcterms:created xsi:type="dcterms:W3CDTF">2016-08-30T15:34:00Z</dcterms:created>
  <dcterms:modified xsi:type="dcterms:W3CDTF">2020-10-20T15:04:41Z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